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6" r:id="rId2"/>
    <p:sldId id="258" r:id="rId3"/>
    <p:sldId id="260" r:id="rId4"/>
    <p:sldId id="284" r:id="rId5"/>
    <p:sldId id="262" r:id="rId6"/>
    <p:sldId id="265" r:id="rId7"/>
    <p:sldId id="261" r:id="rId8"/>
    <p:sldId id="289" r:id="rId9"/>
    <p:sldId id="288" r:id="rId10"/>
    <p:sldId id="290" r:id="rId11"/>
    <p:sldId id="263" r:id="rId12"/>
    <p:sldId id="270" r:id="rId13"/>
    <p:sldId id="259" r:id="rId14"/>
    <p:sldId id="267" r:id="rId15"/>
  </p:sldIdLst>
  <p:sldSz cx="12192000" cy="6858000"/>
  <p:notesSz cx="6800850" cy="99329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3E9"/>
    <a:srgbClr val="9CAFD2"/>
    <a:srgbClr val="1D4999"/>
    <a:srgbClr val="1E4A9A"/>
    <a:srgbClr val="E6E6E6"/>
    <a:srgbClr val="ACB7C3"/>
    <a:srgbClr val="D4ECF6"/>
    <a:srgbClr val="AEB7C6"/>
    <a:srgbClr val="8FE9D0"/>
    <a:srgbClr val="FFA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02:37:57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02:37:58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7727" cy="4979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526" y="1"/>
            <a:ext cx="2947727" cy="4979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669F-8043-47DA-A6F3-DC3249E4EA8A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245" y="4780142"/>
            <a:ext cx="5440361" cy="39110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4991"/>
            <a:ext cx="2947727" cy="4979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526" y="9434991"/>
            <a:ext cx="2947727" cy="4979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3D3FF-B2F8-4267-A7A1-8224A8A20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3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D3FF-B2F8-4267-A7A1-8224A8A2079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D3FF-B2F8-4267-A7A1-8224A8A2079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0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D3FF-B2F8-4267-A7A1-8224A8A207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6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DB6D-53A5-3AE0-AE32-28B448EA6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4994631-706B-2052-E4AE-31D171A51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4B8367-6929-0412-5D36-D602087C8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312935-B3B9-7458-9CEA-2688EC0A0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D3FF-B2F8-4267-A7A1-8224A8A2079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9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5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9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1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6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5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5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8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0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2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2488F-3A42-4297-AE00-C6476F9F00DD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26BF7-3AA4-43F8-8F53-9A25510E4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8.wdp"/><Relationship Id="rId7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38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имвол, Красочность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0D667B-9C1F-FC7E-D130-9E25E0596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13158"/>
            <a:ext cx="12192000" cy="6797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DFF2A-518B-CFFA-8C8E-41FC291BB1EA}"/>
              </a:ext>
            </a:extLst>
          </p:cNvPr>
          <p:cNvSpPr txBox="1"/>
          <p:nvPr/>
        </p:nvSpPr>
        <p:spPr>
          <a:xfrm>
            <a:off x="6060890" y="2784213"/>
            <a:ext cx="1056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8000" b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4306E-40C1-252D-DB9E-ACDA74BE798B}"/>
              </a:ext>
            </a:extLst>
          </p:cNvPr>
          <p:cNvSpPr txBox="1"/>
          <p:nvPr/>
        </p:nvSpPr>
        <p:spPr>
          <a:xfrm>
            <a:off x="8398295" y="3685948"/>
            <a:ext cx="122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2</a:t>
            </a:r>
            <a:endParaRPr lang="ru-RU" sz="8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0DB38-FCF4-2B2A-4897-D5A05B360A7C}"/>
              </a:ext>
            </a:extLst>
          </p:cNvPr>
          <p:cNvSpPr txBox="1"/>
          <p:nvPr/>
        </p:nvSpPr>
        <p:spPr>
          <a:xfrm>
            <a:off x="7203859" y="3222852"/>
            <a:ext cx="122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0</a:t>
            </a:r>
            <a:endParaRPr lang="ru-RU" sz="8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21E8C-8097-5F11-27A5-4B879AB4F87E}"/>
              </a:ext>
            </a:extLst>
          </p:cNvPr>
          <p:cNvSpPr txBox="1"/>
          <p:nvPr/>
        </p:nvSpPr>
        <p:spPr>
          <a:xfrm>
            <a:off x="9566057" y="4134303"/>
            <a:ext cx="122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6</a:t>
            </a:r>
            <a:endParaRPr lang="ru-RU" sz="8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2E4A52D-44D3-5B0E-AE14-BE9EA2ECAF9B}"/>
              </a:ext>
            </a:extLst>
          </p:cNvPr>
          <p:cNvSpPr txBox="1">
            <a:spLocks/>
          </p:cNvSpPr>
          <p:nvPr/>
        </p:nvSpPr>
        <p:spPr>
          <a:xfrm>
            <a:off x="-135466" y="2774496"/>
            <a:ext cx="6231466" cy="14465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ПРИЁМНАЯ </a:t>
            </a:r>
          </a:p>
          <a:p>
            <a:pPr algn="ctr"/>
            <a:r>
              <a:rPr lang="ru-RU" sz="9600" b="1" dirty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КАМПАНИЯ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8CA2C9-7606-0118-EEFE-C3983A8F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0" b="99315" l="676" r="96622">
                        <a14:foregroundMark x1="17568" y1="16438" x2="35811" y2="62329"/>
                        <a14:foregroundMark x1="35811" y1="62329" x2="37162" y2="62329"/>
                        <a14:foregroundMark x1="3378" y1="41781" x2="31081" y2="87671"/>
                        <a14:foregroundMark x1="31081" y1="87671" x2="75000" y2="89041"/>
                        <a14:foregroundMark x1="75000" y1="89041" x2="87162" y2="39726"/>
                        <a14:foregroundMark x1="87162" y1="39726" x2="52027" y2="17808"/>
                        <a14:foregroundMark x1="59459" y1="8219" x2="92568" y2="39726"/>
                        <a14:foregroundMark x1="92568" y1="39726" x2="91892" y2="58904"/>
                        <a14:foregroundMark x1="47973" y1="41096" x2="56757" y2="62329"/>
                        <a14:foregroundMark x1="35811" y1="44521" x2="61486" y2="64384"/>
                        <a14:foregroundMark x1="39189" y1="39041" x2="52703" y2="80822"/>
                        <a14:foregroundMark x1="20946" y1="56849" x2="30405" y2="76027"/>
                        <a14:foregroundMark x1="20946" y1="55479" x2="33784" y2="78767"/>
                        <a14:foregroundMark x1="41892" y1="94521" x2="71622" y2="88356"/>
                        <a14:foregroundMark x1="50000" y1="95890" x2="66216" y2="93151"/>
                        <a14:foregroundMark x1="2027" y1="35616" x2="11486" y2="73973"/>
                        <a14:foregroundMark x1="25104" y1="83359" x2="45270" y2="97260"/>
                        <a14:foregroundMark x1="11486" y1="73973" x2="14793" y2="76252"/>
                        <a14:foregroundMark x1="25676" y1="10959" x2="1351" y2="50000"/>
                        <a14:foregroundMark x1="1351" y1="50000" x2="1351" y2="59589"/>
                        <a14:foregroundMark x1="25000" y1="8219" x2="78378" y2="10959"/>
                        <a14:foregroundMark x1="78378" y1="10959" x2="96622" y2="60274"/>
                        <a14:foregroundMark x1="96622" y1="60274" x2="81092" y2="86347"/>
                        <a14:foregroundMark x1="36486" y1="4110" x2="68243" y2="8219"/>
                        <a14:foregroundMark x1="85811" y1="18493" x2="96622" y2="57534"/>
                        <a14:foregroundMark x1="96622" y1="57534" x2="93919" y2="60959"/>
                        <a14:foregroundMark x1="24324" y1="8219" x2="6757" y2="35616"/>
                        <a14:foregroundMark x1="14865" y1="17123" x2="7432" y2="47260"/>
                        <a14:foregroundMark x1="8784" y1="21918" x2="4730" y2="47260"/>
                        <a14:foregroundMark x1="2703" y1="60959" x2="28378" y2="91096"/>
                        <a14:foregroundMark x1="28378" y1="91096" x2="43919" y2="99315"/>
                        <a14:backgroundMark x1="4730" y1="85616" x2="16216" y2="94521"/>
                        <a14:backgroundMark x1="84459" y1="97945" x2="97973" y2="93151"/>
                        <a14:backgroundMark x1="70270" y1="98630" x2="87838" y2="98630"/>
                        <a14:backgroundMark x1="43243" y1="99315" x2="43243" y2="99315"/>
                      </a14:backgroundRemoval>
                    </a14:imgEffect>
                    <a14:imgEffect>
                      <a14:brightnessContrast bright="-14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6950" y="114755"/>
            <a:ext cx="1562651" cy="15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E744BCC2-EB44-BFB7-F5E7-D8FE925E8DA6}"/>
              </a:ext>
            </a:extLst>
          </p:cNvPr>
          <p:cNvSpPr/>
          <p:nvPr/>
        </p:nvSpPr>
        <p:spPr>
          <a:xfrm>
            <a:off x="10497839" y="1845947"/>
            <a:ext cx="1562651" cy="14465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Picture background">
            <a:extLst>
              <a:ext uri="{FF2B5EF4-FFF2-40B4-BE49-F238E27FC236}">
                <a16:creationId xmlns:a16="http://schemas.microsoft.com/office/drawing/2014/main" id="{86B05D30-B113-3120-B873-137A43EE2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9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7378" y="1895154"/>
            <a:ext cx="1446090" cy="127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10A7092-9C52-A14A-0933-CD3B364F89B3}"/>
              </a:ext>
            </a:extLst>
          </p:cNvPr>
          <p:cNvSpPr/>
          <p:nvPr/>
        </p:nvSpPr>
        <p:spPr>
          <a:xfrm>
            <a:off x="10510817" y="3497771"/>
            <a:ext cx="1562651" cy="14465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0B15D65-F149-3267-FAA2-8E8080961F93}"/>
              </a:ext>
            </a:extLst>
          </p:cNvPr>
          <p:cNvSpPr/>
          <p:nvPr/>
        </p:nvSpPr>
        <p:spPr>
          <a:xfrm>
            <a:off x="10544682" y="5171665"/>
            <a:ext cx="1483637" cy="1349647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Picture background">
            <a:extLst>
              <a:ext uri="{FF2B5EF4-FFF2-40B4-BE49-F238E27FC236}">
                <a16:creationId xmlns:a16="http://schemas.microsoft.com/office/drawing/2014/main" id="{C3FA4226-BDB3-7A54-441F-8FBCFE859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0" b="93174" l="2500" r="96905">
                        <a14:foregroundMark x1="10952" y1="35569" x2="7619" y2="47305"/>
                        <a14:foregroundMark x1="7619" y1="47305" x2="10238" y2="68383"/>
                        <a14:foregroundMark x1="10238" y1="68383" x2="14167" y2="75928"/>
                        <a14:foregroundMark x1="14167" y1="75928" x2="26786" y2="82754"/>
                        <a14:foregroundMark x1="26786" y1="82754" x2="32619" y2="79760"/>
                        <a14:foregroundMark x1="60714" y1="79641" x2="69286" y2="80958"/>
                        <a14:foregroundMark x1="69286" y1="80958" x2="78214" y2="78683"/>
                        <a14:foregroundMark x1="2738" y1="37365" x2="4762" y2="36886"/>
                        <a14:foregroundMark x1="15357" y1="24192" x2="31071" y2="10419"/>
                        <a14:foregroundMark x1="31071" y1="10419" x2="48214" y2="6826"/>
                        <a14:foregroundMark x1="48214" y1="6826" x2="65119" y2="10180"/>
                        <a14:foregroundMark x1="65119" y1="10180" x2="80714" y2="20120"/>
                        <a14:foregroundMark x1="80714" y1="20120" x2="92262" y2="42515"/>
                        <a14:foregroundMark x1="92262" y1="42515" x2="90714" y2="69701"/>
                        <a14:foregroundMark x1="96905" y1="63952" x2="95238" y2="63593"/>
                        <a14:foregroundMark x1="44881" y1="5868" x2="54643" y2="5030"/>
                        <a14:foregroundMark x1="54643" y1="5030" x2="57857" y2="5030"/>
                        <a14:foregroundMark x1="53914" y1="91889" x2="63095" y2="91976"/>
                        <a14:foregroundMark x1="37738" y1="91737" x2="52488" y2="91876"/>
                        <a14:foregroundMark x1="50608" y1="80732" x2="50599" y2="81381"/>
                        <a14:foregroundMark x1="50684" y1="75569" x2="50611" y2="80570"/>
                        <a14:foregroundMark x1="54116" y1="91723" x2="54286" y2="93174"/>
                        <a14:foregroundMark x1="53501" y1="86465" x2="53643" y2="87677"/>
                        <a14:foregroundMark x1="52227" y1="75569" x2="52717" y2="79760"/>
                        <a14:foregroundMark x1="52188" y1="75237" x2="52227" y2="75569"/>
                        <a14:foregroundMark x1="51667" y1="70778" x2="51815" y2="72040"/>
                        <a14:foregroundMark x1="47857" y1="13413" x2="49881" y2="13293"/>
                        <a14:foregroundMark x1="55000" y1="15689" x2="52024" y2="15449"/>
                        <a14:foregroundMark x1="44881" y1="17725" x2="47143" y2="17725"/>
                        <a14:foregroundMark x1="54405" y1="17725" x2="56786" y2="19521"/>
                        <a14:foregroundMark x1="55458" y1="21463" x2="50595" y2="23353"/>
                        <a14:foregroundMark x1="44881" y1="20120" x2="48929" y2="21317"/>
                        <a14:foregroundMark x1="54167" y1="82754" x2="55714" y2="84431"/>
                        <a14:foregroundMark x1="53810" y1="80838" x2="54762" y2="83473"/>
                        <a14:foregroundMark x1="55238" y1="83952" x2="56548" y2="85988"/>
                        <a14:foregroundMark x1="55833" y1="85988" x2="56905" y2="86707"/>
                        <a14:backgroundMark x1="67024" y1="49581" x2="67024" y2="49581"/>
                        <a14:backgroundMark x1="65476" y1="45749" x2="65476" y2="45749"/>
                        <a14:backgroundMark x1="70357" y1="47545" x2="70357" y2="47545"/>
                        <a14:backgroundMark x1="66548" y1="31377" x2="66548" y2="31377"/>
                        <a14:backgroundMark x1="56429" y1="19880" x2="58810" y2="19760"/>
                        <a14:backgroundMark x1="84286" y1="39401" x2="84286" y2="39401"/>
                        <a14:backgroundMark x1="80476" y1="39281" x2="80476" y2="39281"/>
                        <a14:backgroundMark x1="79405" y1="36647" x2="79405" y2="36647"/>
                        <a14:backgroundMark x1="82500" y1="36647" x2="82500" y2="36647"/>
                        <a14:backgroundMark x1="77500" y1="37964" x2="77500" y2="37964"/>
                        <a14:backgroundMark x1="77500" y1="40359" x2="77500" y2="40359"/>
                        <a14:backgroundMark x1="79167" y1="42395" x2="79167" y2="42395"/>
                        <a14:backgroundMark x1="81190" y1="43353" x2="81190" y2="43353"/>
                        <a14:backgroundMark x1="83571" y1="41677" x2="83571" y2="41677"/>
                        <a14:backgroundMark x1="69048" y1="53653" x2="69048" y2="53653"/>
                        <a14:backgroundMark x1="72143" y1="50898" x2="72143" y2="50898"/>
                        <a14:backgroundMark x1="68690" y1="43832" x2="68690" y2="43832"/>
                        <a14:backgroundMark x1="61429" y1="47305" x2="61429" y2="47305"/>
                        <a14:backgroundMark x1="65000" y1="54731" x2="65000" y2="54731"/>
                        <a14:backgroundMark x1="53095" y1="91257" x2="53095" y2="91257"/>
                        <a14:backgroundMark x1="53690" y1="90060" x2="53690" y2="90060"/>
                        <a14:backgroundMark x1="52024" y1="75569" x2="52024" y2="75569"/>
                        <a14:backgroundMark x1="52262" y1="73653" x2="52262" y2="73653"/>
                        <a14:backgroundMark x1="53452" y1="88982" x2="53304" y2="86591"/>
                        <a14:backgroundMark x1="51310" y1="73293" x2="51667" y2="75329"/>
                        <a14:backgroundMark x1="51548" y1="72575" x2="51667" y2="73413"/>
                        <a14:backgroundMark x1="52024" y1="72096" x2="51667" y2="73413"/>
                        <a14:backgroundMark x1="52857" y1="80599" x2="52947" y2="80850"/>
                        <a14:backgroundMark x1="53214" y1="89102" x2="55119" y2="90898"/>
                        <a14:backgroundMark x1="53810" y1="87665" x2="53929" y2="89341"/>
                        <a14:backgroundMark x1="56592" y1="87015" x2="57381" y2="88623"/>
                        <a14:backgroundMark x1="52976" y1="79641" x2="53599" y2="80912"/>
                        <a14:backgroundMark x1="57381" y1="88623" x2="60476" y2="89820"/>
                      </a14:backgroundRemoval>
                    </a14:imgEffect>
                    <a14:imgEffect>
                      <a14:brightnessContrast bright="-2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5571" y="3504103"/>
            <a:ext cx="1544919" cy="144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E99E81-A255-ED94-02BF-8C8EDFAE22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777" y="5185373"/>
            <a:ext cx="1483637" cy="12368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699033D2-06B1-268C-D507-D2C4E619916E}"/>
              </a:ext>
            </a:extLst>
          </p:cNvPr>
          <p:cNvSpPr/>
          <p:nvPr/>
        </p:nvSpPr>
        <p:spPr>
          <a:xfrm>
            <a:off x="444177" y="241250"/>
            <a:ext cx="2261682" cy="21824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D5952A71-90F9-FEE4-42A7-ED28A80D8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8148" r="13805" b="23649"/>
          <a:stretch>
            <a:fillRect/>
          </a:stretch>
        </p:blipFill>
        <p:spPr bwMode="auto">
          <a:xfrm>
            <a:off x="620625" y="322747"/>
            <a:ext cx="1908786" cy="165801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: один усеченный угол 19">
            <a:extLst>
              <a:ext uri="{FF2B5EF4-FFF2-40B4-BE49-F238E27FC236}">
                <a16:creationId xmlns:a16="http://schemas.microsoft.com/office/drawing/2014/main" id="{DA232246-B9FD-A3C5-A396-1EF3F4676C2E}"/>
              </a:ext>
            </a:extLst>
          </p:cNvPr>
          <p:cNvSpPr/>
          <p:nvPr/>
        </p:nvSpPr>
        <p:spPr>
          <a:xfrm flipH="1">
            <a:off x="10888683" y="5550154"/>
            <a:ext cx="880532" cy="592667"/>
          </a:xfrm>
          <a:prstGeom prst="snip1Rect">
            <a:avLst>
              <a:gd name="adj" fmla="val 3857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84B59-0A3A-3470-3AF5-FA405D843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D7BC537-F92F-BB1B-6D0A-0415C38A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6" b="94035" l="1722" r="94692">
                        <a14:foregroundMark x1="25968" y1="14914" x2="39598" y2="13972"/>
                        <a14:foregroundMark x1="39598" y1="13972" x2="50789" y2="15385"/>
                        <a14:foregroundMark x1="50789" y1="15385" x2="53372" y2="18524"/>
                        <a14:foregroundMark x1="49785" y1="9576" x2="48350" y2="15542"/>
                        <a14:foregroundMark x1="39311" y1="5808" x2="39311" y2="8320"/>
                        <a14:foregroundMark x1="75466" y1="18838" x2="81636" y2="27159"/>
                        <a14:foregroundMark x1="81636" y1="27159" x2="81636" y2="27159"/>
                        <a14:foregroundMark x1="75753" y1="30926" x2="86944" y2="32182"/>
                        <a14:foregroundMark x1="90387" y1="52276" x2="91248" y2="59655"/>
                        <a14:foregroundMark x1="1722" y1="72684" x2="10760" y2="71743"/>
                        <a14:foregroundMark x1="16356" y1="95290" x2="32425" y2="94035"/>
                        <a14:foregroundMark x1="32425" y1="94035" x2="34146" y2="94035"/>
                        <a14:foregroundMark x1="49211" y1="72998" x2="51650" y2="89639"/>
                        <a14:foregroundMark x1="44046" y1="74882" x2="48207" y2="89011"/>
                        <a14:foregroundMark x1="48207" y1="89011" x2="49211" y2="89011"/>
                        <a14:foregroundMark x1="94692" y1="52904" x2="94692" y2="54788"/>
                        <a14:foregroundMark x1="45194" y1="87755" x2="49211" y2="92779"/>
                        <a14:foregroundMark x1="71736" y1="5808" x2="74032" y2="9576"/>
                        <a14:foregroundMark x1="79914" y1="2826" x2="79914" y2="8948"/>
                        <a14:foregroundMark x1="89240" y1="6122" x2="85940" y2="8634"/>
                        <a14:foregroundMark x1="48924" y1="74882" x2="64706" y2="87912"/>
                        <a14:foregroundMark x1="64706" y1="87912" x2="64706" y2="87755"/>
                        <a14:foregroundMark x1="63271" y1="73940" x2="65854" y2="85557"/>
                        <a14:foregroundMark x1="60976" y1="68917" x2="68580" y2="83830"/>
                        <a14:foregroundMark x1="68580" y1="83830" x2="50502" y2="91837"/>
                        <a14:foregroundMark x1="50502" y1="91837" x2="40459" y2="88697"/>
                        <a14:foregroundMark x1="40459" y1="88697" x2="34720" y2="7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205" y="2203156"/>
            <a:ext cx="5168994" cy="47240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2E1E-5646-5C8A-91F8-E4E88B56C88F}"/>
              </a:ext>
            </a:extLst>
          </p:cNvPr>
          <p:cNvSpPr txBox="1">
            <a:spLocks/>
          </p:cNvSpPr>
          <p:nvPr/>
        </p:nvSpPr>
        <p:spPr>
          <a:xfrm rot="16200000">
            <a:off x="-2801740" y="2808041"/>
            <a:ext cx="6858001" cy="1241919"/>
          </a:xfrm>
          <a:prstGeom prst="rect">
            <a:avLst/>
          </a:prstGeom>
          <a:solidFill>
            <a:srgbClr val="ACB7C3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6C91AD9-8000-D678-0DDA-ED1884063A85}"/>
              </a:ext>
            </a:extLst>
          </p:cNvPr>
          <p:cNvGrpSpPr/>
          <p:nvPr/>
        </p:nvGrpSpPr>
        <p:grpSpPr>
          <a:xfrm>
            <a:off x="1248221" y="1272753"/>
            <a:ext cx="8176787" cy="1112091"/>
            <a:chOff x="1371602" y="2721713"/>
            <a:chExt cx="5303520" cy="1133741"/>
          </a:xfrm>
        </p:grpSpPr>
        <p:sp>
          <p:nvSpPr>
            <p:cNvPr id="22" name="Стрелка: пятиугольник 21">
              <a:extLst>
                <a:ext uri="{FF2B5EF4-FFF2-40B4-BE49-F238E27FC236}">
                  <a16:creationId xmlns:a16="http://schemas.microsoft.com/office/drawing/2014/main" id="{C9D2F1C9-F53C-0DB8-8607-0E18A3531AC6}"/>
                </a:ext>
              </a:extLst>
            </p:cNvPr>
            <p:cNvSpPr/>
            <p:nvPr/>
          </p:nvSpPr>
          <p:spPr>
            <a:xfrm>
              <a:off x="1371602" y="2721713"/>
              <a:ext cx="5303520" cy="1088287"/>
            </a:xfrm>
            <a:prstGeom prst="homePlate">
              <a:avLst/>
            </a:prstGeom>
            <a:solidFill>
              <a:srgbClr val="ACB7C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B1DF6B-E7D6-458A-B2DC-CE3695C40E4D}"/>
                </a:ext>
              </a:extLst>
            </p:cNvPr>
            <p:cNvSpPr txBox="1"/>
            <p:nvPr/>
          </p:nvSpPr>
          <p:spPr>
            <a:xfrm>
              <a:off x="1371602" y="2757265"/>
              <a:ext cx="5303520" cy="1098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2800" b="1" u="sng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профиль:</a:t>
              </a:r>
              <a:r>
                <a:rPr lang="ru-RU" sz="28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  </a:t>
              </a:r>
              <a:r>
                <a:rPr lang="ru-RU" sz="32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Безопасность технологических процессов и производств в АПК</a:t>
              </a:r>
              <a:endParaRPr lang="ru-RU" sz="3600" b="1" dirty="0">
                <a:solidFill>
                  <a:srgbClr val="002060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1C5AA4C-5EF4-A3A7-D0E2-C2146AB81DF4}"/>
              </a:ext>
            </a:extLst>
          </p:cNvPr>
          <p:cNvSpPr txBox="1"/>
          <p:nvPr/>
        </p:nvSpPr>
        <p:spPr>
          <a:xfrm>
            <a:off x="1403254" y="3657230"/>
            <a:ext cx="78649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1. МАТЕМАТИКА</a:t>
            </a:r>
            <a:r>
              <a:rPr lang="ru-RU" sz="2800" b="1" dirty="0">
                <a:latin typeface="Bahnschrift" panose="020B0502040204020203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(ПРОФИЛЬНАЯ), 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2. ФИЗИКА* /ИНФОРМАТИКА*/ ХИМИЯ*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3. РУССКИЙ ЯЗЫК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4C2A3B-48AA-7501-D524-1FCD0A0E3D67}"/>
              </a:ext>
            </a:extLst>
          </p:cNvPr>
          <p:cNvSpPr txBox="1"/>
          <p:nvPr/>
        </p:nvSpPr>
        <p:spPr>
          <a:xfrm>
            <a:off x="4251230" y="627846"/>
            <a:ext cx="836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Segoe Print" panose="02000600000000000000" pitchFamily="2" charset="0"/>
              </a:rPr>
              <a:t>(Заочная формы обучения)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B0C10E-B24B-230F-D41A-FCEF454FCA0A}"/>
              </a:ext>
            </a:extLst>
          </p:cNvPr>
          <p:cNvSpPr/>
          <p:nvPr/>
        </p:nvSpPr>
        <p:spPr>
          <a:xfrm>
            <a:off x="-291625" y="-538610"/>
            <a:ext cx="13766418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Bahnschrift" panose="020B0502040204020203" pitchFamily="34" charset="0"/>
              </a:rPr>
              <a:t>ТЕХНОСФЕРНАЯ БЕЗОПАСНОСТЬ           </a:t>
            </a:r>
          </a:p>
        </p:txBody>
      </p:sp>
    </p:spTree>
    <p:extLst>
      <p:ext uri="{BB962C8B-B14F-4D97-AF65-F5344CB8AC3E}">
        <p14:creationId xmlns:p14="http://schemas.microsoft.com/office/powerpoint/2010/main" val="265094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руг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55F92D-9F0A-0915-C680-3A964EF9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51"/>
          <a:stretch>
            <a:fillRect/>
          </a:stretch>
        </p:blipFill>
        <p:spPr>
          <a:xfrm>
            <a:off x="1457345" y="954184"/>
            <a:ext cx="10191269" cy="5815506"/>
          </a:xfrm>
          <a:prstGeom prst="rect">
            <a:avLst/>
          </a:prstGeom>
        </p:spPr>
      </p:pic>
      <p:pic>
        <p:nvPicPr>
          <p:cNvPr id="10" name="Picture 2" descr="https://yt3.ggpht.com/a/AGF-l7-DOwxLYQxscec-nyuzg2aF6p2TqzD8RXgxMg=s900-c-k-c0xffffffff-no-rj-mo">
            <a:extLst>
              <a:ext uri="{FF2B5EF4-FFF2-40B4-BE49-F238E27FC236}">
                <a16:creationId xmlns:a16="http://schemas.microsoft.com/office/drawing/2014/main" id="{3171F737-0433-42BF-BD32-ED578E9B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210" y="1381531"/>
            <a:ext cx="428628" cy="428628"/>
          </a:xfrm>
          <a:prstGeom prst="rect">
            <a:avLst/>
          </a:prstGeom>
          <a:noFill/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CE927B3-EEE9-35B8-9F27-9F9E57A0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897625" y="2913074"/>
            <a:ext cx="6858000" cy="1031852"/>
          </a:xfrm>
          <a:solidFill>
            <a:srgbClr val="F78B85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КАМПАНИИ 2026 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4945" y="50196"/>
            <a:ext cx="10033616" cy="1090521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latin typeface="Segoe Print" panose="02000600000000000000" pitchFamily="2" charset="0"/>
              </a:rPr>
              <a:t>           </a:t>
            </a:r>
            <a:r>
              <a:rPr lang="ru-RU" b="1" dirty="0">
                <a:latin typeface="Segoe Print" panose="02000600000000000000" pitchFamily="2" charset="0"/>
              </a:rPr>
              <a:t>ПЕРЕЧЕНЬ ДОКУМЕНТОВ ДЛЯ ПОСТУПЛЕНИЯ</a:t>
            </a:r>
          </a:p>
          <a:p>
            <a:pPr marL="1435100">
              <a:lnSpc>
                <a:spcPct val="120000"/>
              </a:lnSpc>
              <a:spcBef>
                <a:spcPts val="0"/>
              </a:spcBef>
            </a:pPr>
            <a:endParaRPr lang="ru-RU" sz="1600" i="1" dirty="0">
              <a:latin typeface="Segoe Print" panose="02000600000000000000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800" dirty="0"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C40330-ADB3-C216-265E-C85D65095A34}"/>
              </a:ext>
            </a:extLst>
          </p:cNvPr>
          <p:cNvSpPr txBox="1"/>
          <p:nvPr/>
        </p:nvSpPr>
        <p:spPr>
          <a:xfrm>
            <a:off x="3672025" y="5346820"/>
            <a:ext cx="2284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Документ, 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удостоверяющий 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личность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 </a:t>
            </a:r>
            <a:r>
              <a:rPr lang="ru-RU" sz="2000" i="1" dirty="0">
                <a:latin typeface="Arial Narrow" panose="020B0606020202030204" pitchFamily="34" charset="0"/>
              </a:rPr>
              <a:t>(паспорт)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6AA164-C34D-2044-0AAA-AAFBF12F35E3}"/>
              </a:ext>
            </a:extLst>
          </p:cNvPr>
          <p:cNvSpPr txBox="1"/>
          <p:nvPr/>
        </p:nvSpPr>
        <p:spPr>
          <a:xfrm>
            <a:off x="2269599" y="1425825"/>
            <a:ext cx="211468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Документ об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 образовании </a:t>
            </a:r>
          </a:p>
          <a:p>
            <a:r>
              <a:rPr lang="ru-RU" i="1" dirty="0">
                <a:latin typeface="Arial Narrow" panose="020B0606020202030204" pitchFamily="34" charset="0"/>
              </a:rPr>
              <a:t>(аттестат, диплом)</a:t>
            </a:r>
          </a:p>
          <a:p>
            <a:endParaRPr lang="ru-RU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E97420-110A-419C-ED33-1B4CEFAF405A}"/>
              </a:ext>
            </a:extLst>
          </p:cNvPr>
          <p:cNvSpPr txBox="1"/>
          <p:nvPr/>
        </p:nvSpPr>
        <p:spPr>
          <a:xfrm>
            <a:off x="10102062" y="2550048"/>
            <a:ext cx="63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2</a:t>
            </a:r>
            <a:endParaRPr lang="ru-RU" i="1" dirty="0">
              <a:solidFill>
                <a:schemeClr val="accent4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39B4657-BE30-3900-4F32-9F6FA265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422">
            <a:off x="4164449" y="4052682"/>
            <a:ext cx="1064319" cy="1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4EFF71C5-3F9A-6AB4-5DF9-35B152BF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23" y="1056999"/>
            <a:ext cx="1028969" cy="7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DAB40-4540-1CA0-7304-9A5C1CCB70B6}"/>
              </a:ext>
            </a:extLst>
          </p:cNvPr>
          <p:cNvSpPr txBox="1"/>
          <p:nvPr/>
        </p:nvSpPr>
        <p:spPr>
          <a:xfrm>
            <a:off x="9122342" y="1790940"/>
            <a:ext cx="160011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СНИЛС, ИНН</a:t>
            </a:r>
          </a:p>
          <a:p>
            <a:pPr algn="ctr"/>
            <a:r>
              <a:rPr lang="ru-RU" i="1" dirty="0">
                <a:latin typeface="Arial Narrow" panose="020B0606020202030204" pitchFamily="34" charset="0"/>
              </a:rPr>
              <a:t>(копии)</a:t>
            </a:r>
          </a:p>
          <a:p>
            <a:endParaRPr lang="ru-RU" sz="2000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717671BA-ADB1-2762-20D3-5A399FD46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8" b="99770" l="10000" r="94583">
                        <a14:foregroundMark x1="64583" y1="93318" x2="69167" y2="95853"/>
                        <a14:foregroundMark x1="69167" y1="95853" x2="75972" y2="93318"/>
                        <a14:foregroundMark x1="75972" y1="93318" x2="78611" y2="85253"/>
                        <a14:foregroundMark x1="78611" y1="85253" x2="78611" y2="84562"/>
                        <a14:foregroundMark x1="90139" y1="65438" x2="94722" y2="82028"/>
                        <a14:foregroundMark x1="94722" y1="82028" x2="91944" y2="85253"/>
                        <a14:foregroundMark x1="63056" y1="98618" x2="79167" y2="99078"/>
                        <a14:foregroundMark x1="79167" y1="99078" x2="80000" y2="99770"/>
                        <a14:backgroundMark x1="53194" y1="50230" x2="47222" y2="56221"/>
                        <a14:backgroundMark x1="47222" y1="56221" x2="26667" y2="47926"/>
                        <a14:backgroundMark x1="26667" y1="47926" x2="20833" y2="53456"/>
                        <a14:backgroundMark x1="20833" y1="53456" x2="19306" y2="52535"/>
                        <a14:backgroundMark x1="59028" y1="43779" x2="52083" y2="55991"/>
                        <a14:backgroundMark x1="52083" y1="41475" x2="46389" y2="51382"/>
                        <a14:backgroundMark x1="50833" y1="39631" x2="44444" y2="54839"/>
                        <a14:backgroundMark x1="48056" y1="36866" x2="6111" y2="72350"/>
                        <a14:backgroundMark x1="61389" y1="46544" x2="51528" y2="55530"/>
                        <a14:backgroundMark x1="51528" y1="55530" x2="50833" y2="55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42" t="14193"/>
          <a:stretch>
            <a:fillRect/>
          </a:stretch>
        </p:blipFill>
        <p:spPr bwMode="auto">
          <a:xfrm>
            <a:off x="4941165" y="1524377"/>
            <a:ext cx="3848560" cy="37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2D11C9-FD6A-57B7-0D33-8EE32B5D140D}"/>
              </a:ext>
            </a:extLst>
          </p:cNvPr>
          <p:cNvCxnSpPr>
            <a:cxnSpLocks/>
          </p:cNvCxnSpPr>
          <p:nvPr/>
        </p:nvCxnSpPr>
        <p:spPr>
          <a:xfrm flipV="1">
            <a:off x="1522365" y="1068724"/>
            <a:ext cx="10686159" cy="88942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12;p7">
            <a:extLst>
              <a:ext uri="{FF2B5EF4-FFF2-40B4-BE49-F238E27FC236}">
                <a16:creationId xmlns:a16="http://schemas.microsoft.com/office/drawing/2014/main" id="{B9A7B875-FE78-0430-EB3C-4FB228B1629B}"/>
              </a:ext>
            </a:extLst>
          </p:cNvPr>
          <p:cNvSpPr/>
          <p:nvPr/>
        </p:nvSpPr>
        <p:spPr>
          <a:xfrm rot="-151058">
            <a:off x="3955547" y="557106"/>
            <a:ext cx="6375907" cy="915812"/>
          </a:xfrm>
          <a:custGeom>
            <a:avLst/>
            <a:gdLst/>
            <a:ahLst/>
            <a:cxnLst/>
            <a:rect l="l" t="t" r="r" b="b"/>
            <a:pathLst>
              <a:path w="6375907" h="915812" extrusionOk="0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384;p16">
            <a:extLst>
              <a:ext uri="{FF2B5EF4-FFF2-40B4-BE49-F238E27FC236}">
                <a16:creationId xmlns:a16="http://schemas.microsoft.com/office/drawing/2014/main" id="{0217EACE-CD4E-84E9-AE51-139A75F8E84D}"/>
              </a:ext>
            </a:extLst>
          </p:cNvPr>
          <p:cNvSpPr/>
          <p:nvPr/>
        </p:nvSpPr>
        <p:spPr>
          <a:xfrm rot="21218148">
            <a:off x="6013437" y="5652758"/>
            <a:ext cx="1144739" cy="1088690"/>
          </a:xfrm>
          <a:custGeom>
            <a:avLst/>
            <a:gdLst/>
            <a:ahLst/>
            <a:cxnLst/>
            <a:rect l="l" t="t" r="r" b="b"/>
            <a:pathLst>
              <a:path w="1466614" h="1402617" extrusionOk="0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057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17B14A21-C6E4-A99D-3D51-6DC59E6DD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29"/>
                    </a14:imgEffect>
                    <a14:imgEffect>
                      <a14:saturation sat="80000"/>
                    </a14:imgEffect>
                    <a14:imgEffect>
                      <a14:brightnessContrast bright="1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28032" r="13804" b="10946"/>
          <a:stretch>
            <a:fillRect/>
          </a:stretch>
        </p:blipFill>
        <p:spPr bwMode="auto">
          <a:xfrm flipH="1">
            <a:off x="5605294" y="3365399"/>
            <a:ext cx="6586706" cy="34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D13CD126-DA69-F76B-748F-722DFC4E3909}"/>
                  </a:ext>
                </a:extLst>
              </p14:cNvPr>
              <p14:cNvContentPartPr/>
              <p14:nvPr/>
            </p14:nvContentPartPr>
            <p14:xfrm>
              <a:off x="9182694" y="1444796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D13CD126-DA69-F76B-748F-722DFC4E39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74054" y="14357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D1FB5F3-824B-37F5-2887-1BBEDE36828F}"/>
                  </a:ext>
                </a:extLst>
              </p14:cNvPr>
              <p14:cNvContentPartPr/>
              <p14:nvPr/>
            </p14:nvContentPartPr>
            <p14:xfrm>
              <a:off x="8966694" y="452276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D1FB5F3-824B-37F5-2887-1BBEDE3682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58054" y="44327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A86502B8-D6C2-8C1D-97BA-68A5B8A05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04" y="1160162"/>
            <a:ext cx="11781924" cy="589140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- Завершение приема документов по результатам ЕГЭ:          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                                              </a:t>
            </a:r>
            <a:r>
              <a:rPr lang="ru-RU" sz="4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25 июля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8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- Завершение приема документов со сдачей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8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внутренних вступительных испытаний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48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                                    </a:t>
            </a:r>
            <a:r>
              <a:rPr lang="ru-RU" sz="4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18 июля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- Публикация конкурсных списков 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4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                                    27 июля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-Завершение предоставления согласия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на зачисление: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01 августа </a:t>
            </a:r>
            <a:r>
              <a:rPr lang="ru-RU" sz="28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(приоритетный этап до 16:00ч)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05 августа </a:t>
            </a:r>
            <a:r>
              <a:rPr lang="ru-RU" sz="28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(основной этап до 16:00ч)</a:t>
            </a:r>
            <a:endParaRPr lang="ru-RU" sz="4000" b="1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" panose="020B0502040204020203" pitchFamily="34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ru-RU" sz="2900" b="1" dirty="0">
              <a:ln w="9525">
                <a:noFill/>
                <a:prstDash val="solid"/>
              </a:ln>
              <a:latin typeface="Bahnschrift" panose="020B0502040204020203" pitchFamily="34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4000" b="1" dirty="0">
                <a:ln w="9525">
                  <a:noFill/>
                  <a:prstDash val="solid"/>
                </a:ln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Издание приказа на зачисление </a:t>
            </a:r>
            <a:endParaRPr lang="ru-RU" sz="3400" b="1" dirty="0">
              <a:ln w="9525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03 августа (</a:t>
            </a:r>
            <a:r>
              <a:rPr lang="ru-RU" sz="28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приоритетный этап)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05 августа </a:t>
            </a:r>
            <a:r>
              <a:rPr lang="ru-RU" sz="28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(основной этап) </a:t>
            </a:r>
            <a:endParaRPr lang="ru-RU" sz="3400" b="1" dirty="0">
              <a:ln w="9525">
                <a:noFill/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27 </a:t>
            </a:r>
            <a:r>
              <a:rPr lang="ru-RU" sz="33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августа ( </a:t>
            </a:r>
            <a:r>
              <a:rPr lang="ru-RU" sz="28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на места по договорам)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2060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2B34B74-23B0-63BF-B7BD-55F612DFF44B}"/>
              </a:ext>
            </a:extLst>
          </p:cNvPr>
          <p:cNvGrpSpPr/>
          <p:nvPr/>
        </p:nvGrpSpPr>
        <p:grpSpPr>
          <a:xfrm flipH="1">
            <a:off x="6965242" y="673057"/>
            <a:ext cx="5225677" cy="3154452"/>
            <a:chOff x="-34851" y="0"/>
            <a:chExt cx="2516794" cy="17526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F3743FE-CC7D-E0E2-3D8B-E9DFFB49B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72" y="0"/>
              <a:ext cx="2307771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Надпись 30">
              <a:extLst>
                <a:ext uri="{FF2B5EF4-FFF2-40B4-BE49-F238E27FC236}">
                  <a16:creationId xmlns:a16="http://schemas.microsoft.com/office/drawing/2014/main" id="{77D5F07B-0902-238F-BA09-5E876EC44EAF}"/>
                </a:ext>
              </a:extLst>
            </p:cNvPr>
            <p:cNvSpPr txBox="1"/>
            <p:nvPr/>
          </p:nvSpPr>
          <p:spPr>
            <a:xfrm>
              <a:off x="-34851" y="427498"/>
              <a:ext cx="2307770" cy="5657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6600" b="1" i="1" kern="100" dirty="0">
                  <a:solidFill>
                    <a:srgbClr val="002060"/>
                  </a:solidFill>
                  <a:effectLst/>
                  <a:latin typeface="Bahnschrift Light" panose="020B0502040204020203" pitchFamily="34" charset="0"/>
                  <a:ea typeface="NSimSun" panose="02010609030101010101" pitchFamily="49" charset="-122"/>
                  <a:cs typeface="Times New Roman" panose="02020603050405020304" pitchFamily="18" charset="0"/>
                </a:rPr>
                <a:t>20 ИЮНЯ</a:t>
              </a:r>
              <a:endPara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676124-E1CD-6E2E-9962-46EDBDF3F9E6}"/>
              </a:ext>
            </a:extLst>
          </p:cNvPr>
          <p:cNvSpPr txBox="1"/>
          <p:nvPr/>
        </p:nvSpPr>
        <p:spPr>
          <a:xfrm>
            <a:off x="2171282" y="86359"/>
            <a:ext cx="7686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350A94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ПРИЕМ ДОКУМЕНТОВ </a:t>
            </a:r>
            <a:r>
              <a:rPr lang="ru-RU" sz="4000" b="1" dirty="0">
                <a:solidFill>
                  <a:srgbClr val="EE000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20 ИЮНЯ </a:t>
            </a:r>
            <a:endParaRPr lang="ru-RU" sz="4000" dirty="0"/>
          </a:p>
        </p:txBody>
      </p:sp>
      <p:sp>
        <p:nvSpPr>
          <p:cNvPr id="20" name="Google Shape;238;p9">
            <a:extLst>
              <a:ext uri="{FF2B5EF4-FFF2-40B4-BE49-F238E27FC236}">
                <a16:creationId xmlns:a16="http://schemas.microsoft.com/office/drawing/2014/main" id="{4485C807-5710-F85E-D33E-28702037A5B1}"/>
              </a:ext>
            </a:extLst>
          </p:cNvPr>
          <p:cNvSpPr/>
          <p:nvPr/>
        </p:nvSpPr>
        <p:spPr>
          <a:xfrm rot="19971834">
            <a:off x="208016" y="-78090"/>
            <a:ext cx="1739118" cy="1447042"/>
          </a:xfrm>
          <a:custGeom>
            <a:avLst/>
            <a:gdLst/>
            <a:ahLst/>
            <a:cxnLst/>
            <a:rect l="l" t="t" r="r" b="b"/>
            <a:pathLst>
              <a:path w="5129046" h="5120624" extrusionOk="0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66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55E019-96CF-E899-0AB3-C6E3B38AA31A}"/>
              </a:ext>
            </a:extLst>
          </p:cNvPr>
          <p:cNvSpPr/>
          <p:nvPr/>
        </p:nvSpPr>
        <p:spPr>
          <a:xfrm>
            <a:off x="9265919" y="0"/>
            <a:ext cx="29105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Google Shape;141;p4"/>
          <p:cNvSpPr/>
          <p:nvPr/>
        </p:nvSpPr>
        <p:spPr>
          <a:xfrm>
            <a:off x="15493" y="0"/>
            <a:ext cx="9586027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 w="76200">
            <a:solidFill>
              <a:schemeClr val="accent2">
                <a:lumMod val="50000"/>
              </a:schemeClr>
            </a:solidFill>
          </a:ln>
        </p:spPr>
      </p:sp>
      <p:sp>
        <p:nvSpPr>
          <p:cNvPr id="142" name="Google Shape;142;p4"/>
          <p:cNvSpPr/>
          <p:nvPr/>
        </p:nvSpPr>
        <p:spPr>
          <a:xfrm rot="229560">
            <a:off x="65285" y="538717"/>
            <a:ext cx="5003655" cy="6041539"/>
          </a:xfrm>
          <a:custGeom>
            <a:avLst/>
            <a:gdLst/>
            <a:ahLst/>
            <a:cxnLst/>
            <a:rect l="l" t="t" r="r" b="b"/>
            <a:pathLst>
              <a:path w="9498257" h="13605495" extrusionOk="0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2" b="-75554"/>
            </a:stretch>
          </a:blipFill>
          <a:ln>
            <a:noFill/>
          </a:ln>
        </p:spPr>
      </p:sp>
      <p:sp>
        <p:nvSpPr>
          <p:cNvPr id="151" name="Google Shape;151;p4"/>
          <p:cNvSpPr txBox="1"/>
          <p:nvPr/>
        </p:nvSpPr>
        <p:spPr>
          <a:xfrm>
            <a:off x="-16224" y="3649882"/>
            <a:ext cx="5001496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Oi"/>
                <a:cs typeface="Oi"/>
              </a:rPr>
              <a:t>АЧИНСКОМ ФИЛИАЛЕ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Oi"/>
                <a:cs typeface="Oi"/>
              </a:rPr>
              <a:t>Красноярского государственного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Oi"/>
                <a:cs typeface="Oi"/>
              </a:rPr>
              <a:t>аграрного университета!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</a:t>
            </a:r>
            <a:endParaRPr sz="1100" dirty="0"/>
          </a:p>
        </p:txBody>
      </p:sp>
      <p:sp>
        <p:nvSpPr>
          <p:cNvPr id="152" name="Google Shape;152;p4"/>
          <p:cNvSpPr txBox="1"/>
          <p:nvPr/>
        </p:nvSpPr>
        <p:spPr>
          <a:xfrm rot="153670">
            <a:off x="-134543" y="1164034"/>
            <a:ext cx="4908237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b="1" dirty="0">
                <a:ln w="9525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ea typeface="Segoe UI Black" panose="020B0A02040204020203" pitchFamily="34" charset="0"/>
                <a:cs typeface="Times New Roman" pitchFamily="18" charset="0"/>
              </a:rPr>
              <a:t>ПРИГЛАШАЕМ  ПОЛУЧИТЬ ДОСТОЙНОЕ И ДОСТУПНОЕ ОБРАЗОВАНИЕ В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0178CC-D595-A8FC-E46D-DF1865C8F05C}"/>
              </a:ext>
            </a:extLst>
          </p:cNvPr>
          <p:cNvSpPr/>
          <p:nvPr/>
        </p:nvSpPr>
        <p:spPr>
          <a:xfrm rot="21230645">
            <a:off x="4979378" y="799512"/>
            <a:ext cx="4138289" cy="5558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Google Shape;148;p4"/>
          <p:cNvSpPr/>
          <p:nvPr/>
        </p:nvSpPr>
        <p:spPr>
          <a:xfrm rot="-10440318">
            <a:off x="6775670" y="378001"/>
            <a:ext cx="402823" cy="1119308"/>
          </a:xfrm>
          <a:custGeom>
            <a:avLst/>
            <a:gdLst/>
            <a:ahLst/>
            <a:cxnLst/>
            <a:rect l="l" t="t" r="r" b="b"/>
            <a:pathLst>
              <a:path w="515542" h="2100354" extrusionOk="0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A6B13-3D8B-70F2-9239-0C203E8E1E47}"/>
              </a:ext>
            </a:extLst>
          </p:cNvPr>
          <p:cNvSpPr txBox="1"/>
          <p:nvPr/>
        </p:nvSpPr>
        <p:spPr>
          <a:xfrm rot="21220232">
            <a:off x="4881675" y="610904"/>
            <a:ext cx="47083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г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. Ачинск, </a:t>
            </a:r>
          </a:p>
          <a:p>
            <a: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ул. Тарутинская, д.4</a:t>
            </a:r>
          </a:p>
          <a:p>
            <a:r>
              <a:rPr lang="ru-RU" sz="36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8-(39151)-7-63-51</a:t>
            </a:r>
          </a:p>
          <a:p>
            <a:r>
              <a:rPr lang="ru-RU" sz="3200" b="1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http://www.afkras.ru</a:t>
            </a:r>
            <a:endParaRPr lang="ru-RU" sz="3600" b="1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Bahnschrift Condensed" panose="020B0502040204020203" pitchFamily="34" charset="0"/>
              <a:ea typeface="Segoe UI Black" panose="020B0A02040204020203" pitchFamily="34" charset="0"/>
              <a:cs typeface="Times New Roman" pitchFamily="18" charset="0"/>
            </a:endParaRPr>
          </a:p>
          <a:p>
            <a:r>
              <a:rPr lang="ru-RU" sz="2800" dirty="0">
                <a:latin typeface="Bahnschrift Condensed" panose="020B0502040204020203" pitchFamily="34" charset="0"/>
              </a:rPr>
              <a:t> </a:t>
            </a:r>
            <a:r>
              <a:rPr lang="en-US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af_krasgau@mail.ru</a:t>
            </a:r>
            <a:endParaRPr lang="ru-RU" sz="3600" b="1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Bahnschrift Condensed" panose="020B0502040204020203" pitchFamily="34" charset="0"/>
              <a:ea typeface="Segoe UI Black" panose="020B0A02040204020203" pitchFamily="34" charset="0"/>
              <a:cs typeface="Times New Roman" pitchFamily="18" charset="0"/>
            </a:endParaRPr>
          </a:p>
          <a:p>
            <a:r>
              <a:rPr lang="en-US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Bahnschrift Condensed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https://vk.com/af_krasgau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2920B-1F93-BC6F-D602-AAACD3BC3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68">
            <a:off x="5129093" y="4185319"/>
            <a:ext cx="1528161" cy="152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2CE7E-88E3-E418-4405-DD893D366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662">
            <a:off x="6739298" y="4758335"/>
            <a:ext cx="1507550" cy="15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A6B09F-B6A7-5926-3F3D-B02B3E906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0" b="98088" l="8320" r="89920">
                        <a14:foregroundMark x1="42400" y1="6310" x2="52160" y2="10516"/>
                        <a14:foregroundMark x1="57280" y1="71702" x2="59040" y2="84321"/>
                        <a14:foregroundMark x1="49280" y1="57935" x2="47840" y2="76482"/>
                        <a14:foregroundMark x1="41280" y1="55067" x2="41600" y2="69790"/>
                        <a14:foregroundMark x1="41600" y1="69790" x2="41600" y2="69790"/>
                        <a14:foregroundMark x1="11360" y1="60803" x2="13685" y2="65266"/>
                        <a14:foregroundMark x1="38720" y1="92543" x2="58880" y2="98088"/>
                        <a14:foregroundMark x1="8320" y1="58126" x2="13760" y2="72275"/>
                        <a14:foregroundMark x1="12960" y1="67878" x2="13920" y2="73996"/>
                        <a14:foregroundMark x1="14560" y1="69216" x2="15040" y2="74570"/>
                        <a14:foregroundMark x1="11520" y1="57744" x2="12480" y2="57553"/>
                        <a14:foregroundMark x1="45440" y1="58126" x2="46080" y2="76291"/>
                        <a14:foregroundMark x1="46080" y1="76291" x2="46400" y2="76864"/>
                        <a14:foregroundMark x1="42240" y1="55258" x2="42880" y2="78011"/>
                        <a14:foregroundMark x1="41440" y1="56214" x2="39040" y2="85277"/>
                        <a14:foregroundMark x1="46400" y1="66730" x2="51200" y2="94837"/>
                        <a14:foregroundMark x1="51200" y1="94837" x2="52480" y2="88910"/>
                        <a14:foregroundMark x1="53920" y1="80880" x2="58240" y2="93308"/>
                        <a14:foregroundMark x1="58240" y1="93308" x2="57760" y2="90057"/>
                        <a14:foregroundMark x1="59200" y1="76482" x2="61920" y2="87572"/>
                        <a14:foregroundMark x1="60160" y1="75526" x2="62880" y2="88528"/>
                        <a14:foregroundMark x1="62880" y1="88528" x2="62880" y2="88528"/>
                        <a14:backgroundMark x1="43840" y1="2677" x2="46880" y2="2677"/>
                        <a14:backgroundMark x1="19520" y1="79350" x2="33440" y2="77247"/>
                        <a14:backgroundMark x1="33440" y1="77247" x2="36480" y2="74885"/>
                        <a14:backgroundMark x1="59200" y1="59847" x2="60000" y2="59082"/>
                        <a14:backgroundMark x1="60000" y1="54302" x2="59840" y2="55258"/>
                        <a14:backgroundMark x1="18720" y1="49331" x2="16320" y2="50478"/>
                        <a14:backgroundMark x1="16320" y1="49713" x2="25760" y2="5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84"/>
          <a:stretch>
            <a:fillRect/>
          </a:stretch>
        </p:blipFill>
        <p:spPr bwMode="auto">
          <a:xfrm>
            <a:off x="7071468" y="78929"/>
            <a:ext cx="5105039" cy="677907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 rot="16200000">
            <a:off x="3075029" y="2040117"/>
            <a:ext cx="492075" cy="2744431"/>
          </a:xfrm>
          <a:custGeom>
            <a:avLst/>
            <a:gdLst/>
            <a:ahLst/>
            <a:cxnLst/>
            <a:rect l="l" t="t" r="r" b="b"/>
            <a:pathLst>
              <a:path w="667579" h="5321282" extrusionOk="0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01546-7496-2957-F443-84AEEE3B53E1}"/>
              </a:ext>
            </a:extLst>
          </p:cNvPr>
          <p:cNvSpPr txBox="1"/>
          <p:nvPr/>
        </p:nvSpPr>
        <p:spPr>
          <a:xfrm>
            <a:off x="615977" y="-72529"/>
            <a:ext cx="8507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ИНФОРМАЦИОННАЯ ПОДДЕРЖКА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2FCC24-85AF-0502-0CE2-9A3B0A73A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66361" y="0"/>
            <a:ext cx="3139440" cy="245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Изображение выглядит как одежда, Брюки, стоящий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18B5191-9015-FE08-754F-9F7FE58BC3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23"/>
                    </a14:imgEffect>
                    <a14:imgEffect>
                      <a14:saturation sat="229000"/>
                    </a14:imgEffect>
                    <a14:imgEffect>
                      <a14:brightnessContrast bright="-9000" contrast="28000"/>
                    </a14:imgEffect>
                  </a14:imgLayer>
                </a14:imgProps>
              </a:ext>
            </a:extLst>
          </a:blip>
          <a:srcRect t="-1" b="45738"/>
          <a:stretch>
            <a:fillRect/>
          </a:stretch>
        </p:blipFill>
        <p:spPr>
          <a:xfrm>
            <a:off x="1234441" y="1386840"/>
            <a:ext cx="11457035" cy="5471158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A07F6329-9997-7CB7-48A4-0D4A3E4BA6E1}"/>
              </a:ext>
            </a:extLst>
          </p:cNvPr>
          <p:cNvSpPr txBox="1">
            <a:spLocks/>
          </p:cNvSpPr>
          <p:nvPr/>
        </p:nvSpPr>
        <p:spPr>
          <a:xfrm rot="16200000">
            <a:off x="-2815520" y="2808038"/>
            <a:ext cx="6858001" cy="1241919"/>
          </a:xfrm>
          <a:prstGeom prst="rect">
            <a:avLst/>
          </a:prstGeom>
          <a:solidFill>
            <a:srgbClr val="D4ECF6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</p:spTree>
    <p:extLst>
      <p:ext uri="{BB962C8B-B14F-4D97-AF65-F5344CB8AC3E}">
        <p14:creationId xmlns:p14="http://schemas.microsoft.com/office/powerpoint/2010/main" val="265960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E95B0906-5963-3C15-5382-BDF1EC268C74}"/>
              </a:ext>
            </a:extLst>
          </p:cNvPr>
          <p:cNvSpPr txBox="1">
            <a:spLocks/>
          </p:cNvSpPr>
          <p:nvPr/>
        </p:nvSpPr>
        <p:spPr>
          <a:xfrm rot="16200000">
            <a:off x="3180625" y="-2160119"/>
            <a:ext cx="6841641" cy="11181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Google Shape;248;p10">
            <a:extLst>
              <a:ext uri="{FF2B5EF4-FFF2-40B4-BE49-F238E27FC236}">
                <a16:creationId xmlns:a16="http://schemas.microsoft.com/office/drawing/2014/main" id="{063F4FAD-D332-4636-386A-CE64462C96F7}"/>
              </a:ext>
            </a:extLst>
          </p:cNvPr>
          <p:cNvSpPr/>
          <p:nvPr/>
        </p:nvSpPr>
        <p:spPr>
          <a:xfrm>
            <a:off x="1010887" y="0"/>
            <a:ext cx="8166982" cy="5938374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4000"/>
                      </a14:imgEffect>
                    </a14:imgLayer>
                  </a14:imgProps>
                </a:ext>
              </a:extLst>
            </a:blip>
            <a:stretch>
              <a:fillRect l="-3037" t="-8060" r="-4126" b="-18870"/>
            </a:stretch>
          </a:blipFill>
          <a:ln w="76200">
            <a:solidFill>
              <a:schemeClr val="accent2">
                <a:lumMod val="50000"/>
              </a:schemeClr>
            </a:solidFill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CAAA5-4A1B-BA56-988D-7256D8F065FC}"/>
              </a:ext>
            </a:extLst>
          </p:cNvPr>
          <p:cNvSpPr txBox="1">
            <a:spLocks/>
          </p:cNvSpPr>
          <p:nvPr/>
        </p:nvSpPr>
        <p:spPr>
          <a:xfrm rot="16200000">
            <a:off x="-2939200" y="2891554"/>
            <a:ext cx="6858001" cy="1042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sp>
        <p:nvSpPr>
          <p:cNvPr id="10" name="Google Shape;249;p10">
            <a:extLst>
              <a:ext uri="{FF2B5EF4-FFF2-40B4-BE49-F238E27FC236}">
                <a16:creationId xmlns:a16="http://schemas.microsoft.com/office/drawing/2014/main" id="{25E366B3-14AA-A156-1FFB-2B415F8FFA60}"/>
              </a:ext>
            </a:extLst>
          </p:cNvPr>
          <p:cNvSpPr/>
          <p:nvPr/>
        </p:nvSpPr>
        <p:spPr>
          <a:xfrm rot="1106722" flipH="1">
            <a:off x="1595394" y="212308"/>
            <a:ext cx="3404905" cy="3424933"/>
          </a:xfrm>
          <a:custGeom>
            <a:avLst/>
            <a:gdLst/>
            <a:ahLst/>
            <a:cxnLst/>
            <a:rect l="l" t="t" r="r" b="b"/>
            <a:pathLst>
              <a:path w="5107357" h="5137400" extrusionOk="0">
                <a:moveTo>
                  <a:pt x="5107357" y="0"/>
                </a:moveTo>
                <a:lnTo>
                  <a:pt x="0" y="0"/>
                </a:lnTo>
                <a:lnTo>
                  <a:pt x="0" y="5137400"/>
                </a:lnTo>
                <a:lnTo>
                  <a:pt x="5107357" y="5137400"/>
                </a:lnTo>
                <a:lnTo>
                  <a:pt x="510735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C7572-4A58-71FD-25DB-C33570BFD53E}"/>
              </a:ext>
            </a:extLst>
          </p:cNvPr>
          <p:cNvSpPr txBox="1"/>
          <p:nvPr/>
        </p:nvSpPr>
        <p:spPr>
          <a:xfrm rot="535038">
            <a:off x="1815853" y="1133190"/>
            <a:ext cx="2877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Поступающий в праве подать документы 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 5 вузов</a:t>
            </a:r>
          </a:p>
        </p:txBody>
      </p:sp>
      <p:sp>
        <p:nvSpPr>
          <p:cNvPr id="16" name="Google Shape;252;p10">
            <a:extLst>
              <a:ext uri="{FF2B5EF4-FFF2-40B4-BE49-F238E27FC236}">
                <a16:creationId xmlns:a16="http://schemas.microsoft.com/office/drawing/2014/main" id="{AD31F4CD-8CF0-9559-052D-BCECB0F5222E}"/>
              </a:ext>
            </a:extLst>
          </p:cNvPr>
          <p:cNvSpPr/>
          <p:nvPr/>
        </p:nvSpPr>
        <p:spPr>
          <a:xfrm rot="-1200297">
            <a:off x="4938077" y="-236317"/>
            <a:ext cx="4376049" cy="4274793"/>
          </a:xfrm>
          <a:custGeom>
            <a:avLst/>
            <a:gdLst/>
            <a:ahLst/>
            <a:cxnLst/>
            <a:rect l="l" t="t" r="r" b="b"/>
            <a:pathLst>
              <a:path w="4677617" h="4663999" extrusionOk="0">
                <a:moveTo>
                  <a:pt x="0" y="0"/>
                </a:moveTo>
                <a:lnTo>
                  <a:pt x="4677617" y="0"/>
                </a:lnTo>
                <a:lnTo>
                  <a:pt x="4677617" y="4664000"/>
                </a:lnTo>
                <a:lnTo>
                  <a:pt x="0" y="466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253;p10">
            <a:extLst>
              <a:ext uri="{FF2B5EF4-FFF2-40B4-BE49-F238E27FC236}">
                <a16:creationId xmlns:a16="http://schemas.microsoft.com/office/drawing/2014/main" id="{99815260-D0F3-EDD8-E577-B6470D5CEB28}"/>
              </a:ext>
            </a:extLst>
          </p:cNvPr>
          <p:cNvSpPr/>
          <p:nvPr/>
        </p:nvSpPr>
        <p:spPr>
          <a:xfrm rot="256714">
            <a:off x="1747472" y="3368600"/>
            <a:ext cx="3498654" cy="3272045"/>
          </a:xfrm>
          <a:custGeom>
            <a:avLst/>
            <a:gdLst/>
            <a:ahLst/>
            <a:cxnLst/>
            <a:rect l="l" t="t" r="r" b="b"/>
            <a:pathLst>
              <a:path w="5641683" h="5625259" extrusionOk="0">
                <a:moveTo>
                  <a:pt x="0" y="0"/>
                </a:moveTo>
                <a:lnTo>
                  <a:pt x="5641684" y="0"/>
                </a:lnTo>
                <a:lnTo>
                  <a:pt x="5641684" y="5625259"/>
                </a:lnTo>
                <a:lnTo>
                  <a:pt x="0" y="5625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E1B5-29AC-D351-BD92-3426AA8B0B7E}"/>
              </a:ext>
            </a:extLst>
          </p:cNvPr>
          <p:cNvSpPr txBox="1"/>
          <p:nvPr/>
        </p:nvSpPr>
        <p:spPr>
          <a:xfrm rot="21019018">
            <a:off x="5461114" y="660448"/>
            <a:ext cx="351270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atin typeface="Segoe Script" panose="030B0504020000000003" pitchFamily="66" charset="0"/>
              </a:rPr>
              <a:t>Абитуриенты, имеющие диплом СПО, поступают в Вузы без сдачи ЕГЭ только на  программы, профиль которых совпадает с полученной ими в СПО специальностью!</a:t>
            </a:r>
            <a:endParaRPr lang="ru-RU" sz="1900" b="1" dirty="0"/>
          </a:p>
        </p:txBody>
      </p:sp>
      <p:pic>
        <p:nvPicPr>
          <p:cNvPr id="7" name="Google Shape;425;p28">
            <a:extLst>
              <a:ext uri="{FF2B5EF4-FFF2-40B4-BE49-F238E27FC236}">
                <a16:creationId xmlns:a16="http://schemas.microsoft.com/office/drawing/2014/main" id="{C7C4DA19-0BD6-6447-86DF-E529D265DBC8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6" b="94278" l="9964" r="95884">
                        <a14:foregroundMark x1="75162" y1="26815" x2="86643" y2="51836"/>
                        <a14:foregroundMark x1="86643" y1="51836" x2="86643" y2="51580"/>
                        <a14:foregroundMark x1="75162" y1="21605" x2="73069" y2="32963"/>
                        <a14:foregroundMark x1="73069" y1="32963" x2="73430" y2="33561"/>
                        <a14:foregroundMark x1="74946" y1="23911" x2="87653" y2="33049"/>
                        <a14:foregroundMark x1="87653" y1="33049" x2="88303" y2="59863"/>
                        <a14:foregroundMark x1="88303" y1="59863" x2="84260" y2="74466"/>
                        <a14:foregroundMark x1="93069" y1="47908" x2="93069" y2="55423"/>
                        <a14:foregroundMark x1="73646" y1="54142" x2="68375" y2="62681"/>
                        <a14:foregroundMark x1="68375" y1="62681" x2="67653" y2="65585"/>
                        <a14:foregroundMark x1="96823" y1="65329" x2="95884" y2="86934"/>
                        <a14:foregroundMark x1="95884" y1="86934" x2="93069" y2="94278"/>
                        <a14:foregroundMark x1="54007" y1="91631" x2="60072" y2="93595"/>
                        <a14:foregroundMark x1="60072" y1="93595" x2="67653" y2="91119"/>
                        <a14:foregroundMark x1="67653" y1="91119" x2="68087" y2="90606"/>
                        <a14:foregroundMark x1="85776" y1="53117" x2="82671" y2="88301"/>
                        <a14:foregroundMark x1="84043" y1="21862" x2="90614" y2="37746"/>
                        <a14:foregroundMark x1="90614" y1="37746" x2="90397" y2="39795"/>
                        <a14:foregroundMark x1="70758" y1="59095" x2="65704" y2="64048"/>
                        <a14:foregroundMark x1="68809" y1="58839" x2="65271" y2="61486"/>
                        <a14:backgroundMark x1="48664" y1="20068" x2="57112" y2="42442"/>
                        <a14:backgroundMark x1="57112" y1="42442" x2="57112" y2="42442"/>
                        <a14:backgroundMark x1="54224" y1="11956" x2="56823" y2="37489"/>
                        <a14:backgroundMark x1="51336" y1="13237" x2="55090" y2="41930"/>
                        <a14:backgroundMark x1="46715" y1="29120" x2="55090" y2="57814"/>
                        <a14:backgroundMark x1="56823" y1="43211" x2="59278" y2="60120"/>
                        <a14:backgroundMark x1="46931" y1="20325" x2="12274" y2="31512"/>
                        <a14:backgroundMark x1="16245" y1="19812" x2="25271" y2="55337"/>
                        <a14:backgroundMark x1="25271" y1="55337" x2="25921" y2="54910"/>
                        <a14:backgroundMark x1="14657" y1="50811" x2="16462" y2="77028"/>
                        <a14:backgroundMark x1="21083" y1="47908" x2="26643" y2="81981"/>
                        <a14:backgroundMark x1="41588" y1="31768" x2="31913" y2="52605"/>
                        <a14:backgroundMark x1="33863" y1="52092" x2="37401" y2="58070"/>
                      </a14:backgroundRemoval>
                    </a14:imgEffect>
                    <a14:imgEffect>
                      <a14:sharpenSoften amount="28000"/>
                    </a14:imgEffect>
                    <a14:imgEffect>
                      <a14:saturation sat="182000"/>
                    </a14:imgEffect>
                    <a14:imgEffect>
                      <a14:brightnessContrast bright="1000" contrast="15000"/>
                    </a14:imgEffect>
                  </a14:imgLayer>
                </a14:imgProps>
              </a:ext>
            </a:extLst>
          </a:blip>
          <a:srcRect l="36268" t="15796"/>
          <a:stretch>
            <a:fillRect/>
          </a:stretch>
        </p:blipFill>
        <p:spPr>
          <a:xfrm>
            <a:off x="6851876" y="1981200"/>
            <a:ext cx="5420572" cy="50992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6FAE4D-ABA1-190D-D1C6-0F7571E99249}"/>
              </a:ext>
            </a:extLst>
          </p:cNvPr>
          <p:cNvSpPr txBox="1"/>
          <p:nvPr/>
        </p:nvSpPr>
        <p:spPr>
          <a:xfrm rot="853088">
            <a:off x="2156312" y="4149339"/>
            <a:ext cx="2746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Участвовать в конкурсе до </a:t>
            </a:r>
            <a:r>
              <a:rPr lang="ru-RU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5</a:t>
            </a:r>
            <a:r>
              <a:rPr lang="ru-RU" sz="2400" b="1" dirty="0">
                <a:latin typeface="Segoe Script" panose="030B0504020000000003" pitchFamily="66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направлений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215754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C5EE72A-41BC-8CFE-5651-52EAE4654171}"/>
              </a:ext>
            </a:extLst>
          </p:cNvPr>
          <p:cNvSpPr txBox="1">
            <a:spLocks/>
          </p:cNvSpPr>
          <p:nvPr/>
        </p:nvSpPr>
        <p:spPr>
          <a:xfrm rot="16200000">
            <a:off x="3272230" y="-2153092"/>
            <a:ext cx="6858002" cy="11181116"/>
          </a:xfrm>
          <a:prstGeom prst="rect">
            <a:avLst/>
          </a:prstGeom>
          <a:solidFill>
            <a:srgbClr val="72BA98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414" y="402249"/>
            <a:ext cx="12631633" cy="1255717"/>
          </a:xfrm>
          <a:noFill/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Script" panose="030B0504020000000003" pitchFamily="66" charset="0"/>
                <a:cs typeface="Times New Roman" pitchFamily="18" charset="0"/>
              </a:rPr>
              <a:t>ЗА ЧТО МОЖНО ПОЛУЧИТЬ ДОПОЛНИТЕЛЬНЫЕ БАЛЛЫ?</a:t>
            </a:r>
          </a:p>
        </p:txBody>
      </p:sp>
      <p:pic>
        <p:nvPicPr>
          <p:cNvPr id="12" name="Picture 4" descr="https://a228.ru/upload/iblock/395/3952ea91e1d06cca697aa0281391e0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67" t="2643" r="10000" b="4846"/>
          <a:stretch>
            <a:fillRect/>
          </a:stretch>
        </p:blipFill>
        <p:spPr bwMode="auto">
          <a:xfrm>
            <a:off x="1813314" y="2944067"/>
            <a:ext cx="890269" cy="1214446"/>
          </a:xfrm>
          <a:prstGeom prst="rect">
            <a:avLst/>
          </a:prstGeom>
          <a:noFill/>
        </p:spPr>
      </p:pic>
      <p:pic>
        <p:nvPicPr>
          <p:cNvPr id="19" name="Picture 6" descr="http://fund-rkk.ru/data/textimages/f723125669deddbbb6c87f8b0ff207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6367" y="1540212"/>
            <a:ext cx="800913" cy="1214446"/>
          </a:xfrm>
          <a:prstGeom prst="rect">
            <a:avLst/>
          </a:prstGeom>
          <a:noFill/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2DE5634-B197-3F16-73B3-6FE8A64DD3B6}"/>
              </a:ext>
            </a:extLst>
          </p:cNvPr>
          <p:cNvSpPr/>
          <p:nvPr/>
        </p:nvSpPr>
        <p:spPr>
          <a:xfrm>
            <a:off x="2361783" y="1485281"/>
            <a:ext cx="42535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5 баллов 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  (диплом СПО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с отличием)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0832ABD-FE65-08F9-0013-CF756E3B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0" y="5430413"/>
            <a:ext cx="1490505" cy="14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0AF0-C0E1-1A70-23AD-7C3A7180EBA7}"/>
              </a:ext>
            </a:extLst>
          </p:cNvPr>
          <p:cNvSpPr txBox="1">
            <a:spLocks/>
          </p:cNvSpPr>
          <p:nvPr/>
        </p:nvSpPr>
        <p:spPr>
          <a:xfrm rot="16200000">
            <a:off x="-2746940" y="2739459"/>
            <a:ext cx="6858001" cy="13790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pic>
        <p:nvPicPr>
          <p:cNvPr id="4" name="Google Shape;411;p27">
            <a:extLst>
              <a:ext uri="{FF2B5EF4-FFF2-40B4-BE49-F238E27FC236}">
                <a16:creationId xmlns:a16="http://schemas.microsoft.com/office/drawing/2014/main" id="{4B331355-7C5E-5F4A-B841-18DEB2F5B803}"/>
              </a:ext>
            </a:extLst>
          </p:cNvPr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652"/>
                    </a14:imgEffect>
                    <a14:imgEffect>
                      <a14:saturation sat="102000"/>
                    </a14:imgEffect>
                    <a14:imgEffect>
                      <a14:brightnessContrast bright="31000" contrast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232" y="1893405"/>
            <a:ext cx="6961299" cy="508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0260DE-F751-C057-E18E-7B5F233EE100}"/>
              </a:ext>
            </a:extLst>
          </p:cNvPr>
          <p:cNvSpPr/>
          <p:nvPr/>
        </p:nvSpPr>
        <p:spPr>
          <a:xfrm>
            <a:off x="2647280" y="2845986"/>
            <a:ext cx="38590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10</a:t>
            </a:r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баллов</a:t>
            </a:r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(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аттестат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с отличием) 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5EA1AE-D40E-9067-AAD6-86081A84F254}"/>
              </a:ext>
            </a:extLst>
          </p:cNvPr>
          <p:cNvSpPr/>
          <p:nvPr/>
        </p:nvSpPr>
        <p:spPr>
          <a:xfrm>
            <a:off x="2489753" y="4064390"/>
            <a:ext cx="46749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 1</a:t>
            </a:r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балл</a:t>
            </a:r>
          </a:p>
          <a:p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  (волонтерство)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B92CA4A-711C-1070-C5E2-A8CEB6F5B685}"/>
              </a:ext>
            </a:extLst>
          </p:cNvPr>
          <p:cNvSpPr/>
          <p:nvPr/>
        </p:nvSpPr>
        <p:spPr>
          <a:xfrm>
            <a:off x="2200639" y="5575736"/>
            <a:ext cx="4140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3 баллов </a:t>
            </a:r>
          </a:p>
          <a:p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        (значок ГТО)</a:t>
            </a:r>
          </a:p>
        </p:txBody>
      </p:sp>
      <p:pic>
        <p:nvPicPr>
          <p:cNvPr id="11" name="Рисунок 10" descr="Picture background">
            <a:extLst>
              <a:ext uri="{FF2B5EF4-FFF2-40B4-BE49-F238E27FC236}">
                <a16:creationId xmlns:a16="http://schemas.microsoft.com/office/drawing/2014/main" id="{E6EAA203-5F97-2E6F-CF6E-AF8B76426A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t="8856" r="33041" b="9330"/>
          <a:stretch>
            <a:fillRect/>
          </a:stretch>
        </p:blipFill>
        <p:spPr bwMode="auto">
          <a:xfrm>
            <a:off x="1813314" y="4267416"/>
            <a:ext cx="890269" cy="1289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791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690451D1-1806-F0DF-B036-350E1467EEC7}"/>
              </a:ext>
            </a:extLst>
          </p:cNvPr>
          <p:cNvSpPr txBox="1">
            <a:spLocks/>
          </p:cNvSpPr>
          <p:nvPr/>
        </p:nvSpPr>
        <p:spPr>
          <a:xfrm rot="16200000">
            <a:off x="3204370" y="-2099370"/>
            <a:ext cx="6858002" cy="11081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1DE5FF4-773E-4D3A-4BA3-4EEE9617E455}"/>
              </a:ext>
            </a:extLst>
          </p:cNvPr>
          <p:cNvSpPr txBox="1">
            <a:spLocks/>
          </p:cNvSpPr>
          <p:nvPr/>
        </p:nvSpPr>
        <p:spPr>
          <a:xfrm rot="16200000">
            <a:off x="-2892355" y="2872939"/>
            <a:ext cx="6858001" cy="1112122"/>
          </a:xfrm>
          <a:prstGeom prst="rect">
            <a:avLst/>
          </a:prstGeom>
          <a:solidFill>
            <a:srgbClr val="FFE600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537D4-5E50-20D5-4461-A47C38A883E2}"/>
              </a:ext>
            </a:extLst>
          </p:cNvPr>
          <p:cNvSpPr txBox="1"/>
          <p:nvPr/>
        </p:nvSpPr>
        <p:spPr>
          <a:xfrm>
            <a:off x="6890199" y="94349"/>
            <a:ext cx="57376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МИНИМАЛЬНЫЕ</a:t>
            </a:r>
          </a:p>
          <a:p>
            <a:pPr algn="ctr"/>
            <a:r>
              <a:rPr lang="ru-RU" sz="4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ea typeface="Segoe UI Black" panose="020B0A02040204020203" pitchFamily="34" charset="0"/>
                <a:cs typeface="Times New Roman" pitchFamily="18" charset="0"/>
              </a:rPr>
              <a:t> БАЛЛЫ: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4676600-7BAC-E1CE-C731-BFDFF61EC439}"/>
              </a:ext>
            </a:extLst>
          </p:cNvPr>
          <p:cNvGrpSpPr/>
          <p:nvPr/>
        </p:nvGrpSpPr>
        <p:grpSpPr>
          <a:xfrm>
            <a:off x="9071072" y="1800534"/>
            <a:ext cx="2998628" cy="4905350"/>
            <a:chOff x="5478809" y="1986419"/>
            <a:chExt cx="2896254" cy="4017178"/>
          </a:xfrm>
        </p:grpSpPr>
        <p:sp>
          <p:nvSpPr>
            <p:cNvPr id="20" name="Надпись 21">
              <a:extLst>
                <a:ext uri="{FF2B5EF4-FFF2-40B4-BE49-F238E27FC236}">
                  <a16:creationId xmlns:a16="http://schemas.microsoft.com/office/drawing/2014/main" id="{D4FD462E-B5F0-C9F8-6DB9-B8D792950D7E}"/>
                </a:ext>
              </a:extLst>
            </p:cNvPr>
            <p:cNvSpPr txBox="1"/>
            <p:nvPr/>
          </p:nvSpPr>
          <p:spPr>
            <a:xfrm>
              <a:off x="5478809" y="4600788"/>
              <a:ext cx="2875515" cy="75326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МАТЕМАТИКА</a:t>
              </a:r>
            </a:p>
            <a:p>
              <a:pPr algn="ctr">
                <a:buNone/>
              </a:pPr>
              <a:r>
                <a:rPr lang="ru-RU" sz="24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(профильная)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Надпись 21">
              <a:extLst>
                <a:ext uri="{FF2B5EF4-FFF2-40B4-BE49-F238E27FC236}">
                  <a16:creationId xmlns:a16="http://schemas.microsoft.com/office/drawing/2014/main" id="{22034C62-E853-2D87-070E-13061DE0EED1}"/>
                </a:ext>
              </a:extLst>
            </p:cNvPr>
            <p:cNvSpPr txBox="1"/>
            <p:nvPr/>
          </p:nvSpPr>
          <p:spPr>
            <a:xfrm>
              <a:off x="5499547" y="5425919"/>
              <a:ext cx="2875515" cy="57767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РУССКИЙ ЯЗЫК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1">
              <a:extLst>
                <a:ext uri="{FF2B5EF4-FFF2-40B4-BE49-F238E27FC236}">
                  <a16:creationId xmlns:a16="http://schemas.microsoft.com/office/drawing/2014/main" id="{5B19053A-C7D8-FCCC-7C3C-314FF9161519}"/>
                </a:ext>
              </a:extLst>
            </p:cNvPr>
            <p:cNvSpPr txBox="1"/>
            <p:nvPr/>
          </p:nvSpPr>
          <p:spPr>
            <a:xfrm>
              <a:off x="5499548" y="2641865"/>
              <a:ext cx="2834037" cy="57767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ФИЗИКА*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21">
              <a:extLst>
                <a:ext uri="{FF2B5EF4-FFF2-40B4-BE49-F238E27FC236}">
                  <a16:creationId xmlns:a16="http://schemas.microsoft.com/office/drawing/2014/main" id="{CB9DF52E-1787-07BC-1FD7-E9F1D63ACCF0}"/>
                </a:ext>
              </a:extLst>
            </p:cNvPr>
            <p:cNvSpPr txBox="1"/>
            <p:nvPr/>
          </p:nvSpPr>
          <p:spPr>
            <a:xfrm>
              <a:off x="5478809" y="3968872"/>
              <a:ext cx="2875515" cy="5441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ИНФОРМАТИКА*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Надпись 21">
              <a:extLst>
                <a:ext uri="{FF2B5EF4-FFF2-40B4-BE49-F238E27FC236}">
                  <a16:creationId xmlns:a16="http://schemas.microsoft.com/office/drawing/2014/main" id="{4E54DFF9-14A8-46D8-37ED-3159A29CDD58}"/>
                </a:ext>
              </a:extLst>
            </p:cNvPr>
            <p:cNvSpPr txBox="1"/>
            <p:nvPr/>
          </p:nvSpPr>
          <p:spPr>
            <a:xfrm>
              <a:off x="5499548" y="1986419"/>
              <a:ext cx="2875515" cy="5776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ХИМИЯ*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Надпись 21">
              <a:extLst>
                <a:ext uri="{FF2B5EF4-FFF2-40B4-BE49-F238E27FC236}">
                  <a16:creationId xmlns:a16="http://schemas.microsoft.com/office/drawing/2014/main" id="{981FC1F5-991C-C4CC-1F85-E5C42B7DFE27}"/>
                </a:ext>
              </a:extLst>
            </p:cNvPr>
            <p:cNvSpPr txBox="1"/>
            <p:nvPr/>
          </p:nvSpPr>
          <p:spPr>
            <a:xfrm>
              <a:off x="5499548" y="3307754"/>
              <a:ext cx="2834037" cy="59464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32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БИОЛОГИЯ* 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Google Shape;253;p10">
            <a:extLst>
              <a:ext uri="{FF2B5EF4-FFF2-40B4-BE49-F238E27FC236}">
                <a16:creationId xmlns:a16="http://schemas.microsoft.com/office/drawing/2014/main" id="{399357FC-0E6A-B3AD-4277-056F92623D1C}"/>
              </a:ext>
            </a:extLst>
          </p:cNvPr>
          <p:cNvSpPr/>
          <p:nvPr/>
        </p:nvSpPr>
        <p:spPr>
          <a:xfrm rot="20652180">
            <a:off x="2547913" y="-470002"/>
            <a:ext cx="5393339" cy="6300574"/>
          </a:xfrm>
          <a:custGeom>
            <a:avLst/>
            <a:gdLst/>
            <a:ahLst/>
            <a:cxnLst/>
            <a:rect l="l" t="t" r="r" b="b"/>
            <a:pathLst>
              <a:path w="5641683" h="5625259" extrusionOk="0">
                <a:moveTo>
                  <a:pt x="0" y="0"/>
                </a:moveTo>
                <a:lnTo>
                  <a:pt x="5641684" y="0"/>
                </a:lnTo>
                <a:lnTo>
                  <a:pt x="5641684" y="5625259"/>
                </a:lnTo>
                <a:lnTo>
                  <a:pt x="0" y="5625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1DA579-AC09-A167-51D4-EE2FFA438780}"/>
              </a:ext>
            </a:extLst>
          </p:cNvPr>
          <p:cNvSpPr txBox="1"/>
          <p:nvPr/>
        </p:nvSpPr>
        <p:spPr>
          <a:xfrm rot="21308617">
            <a:off x="3253321" y="1170250"/>
            <a:ext cx="47439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itchFamily="18" charset="0"/>
              </a:rPr>
              <a:t>Первый предмет МАТЕМАТИКА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itchFamily="18" charset="0"/>
              </a:rPr>
              <a:t>(профильная)</a:t>
            </a:r>
          </a:p>
          <a:p>
            <a: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itchFamily="18" charset="0"/>
              </a:rPr>
              <a:t>2. Второй предмет</a:t>
            </a:r>
          </a:p>
          <a:p>
            <a:r>
              <a:rPr lang="ru-RU" sz="2800" b="1" u="sng" dirty="0">
                <a:latin typeface="Segoe Script" panose="030B0504020000000003" pitchFamily="66" charset="0"/>
                <a:cs typeface="Times New Roman" pitchFamily="18" charset="0"/>
              </a:rPr>
              <a:t>(на выбор поступающего из предложенных вузом)</a:t>
            </a:r>
          </a:p>
          <a:p>
            <a:r>
              <a:rPr lang="ru-RU" sz="2800" b="1" dirty="0">
                <a:solidFill>
                  <a:srgbClr val="002060"/>
                </a:solidFill>
                <a:latin typeface="Segoe Script" panose="030B0504020000000003" pitchFamily="66" charset="0"/>
                <a:cs typeface="Times New Roman" pitchFamily="18" charset="0"/>
              </a:rPr>
              <a:t>3. РУССКИЙ ЯЗЫК</a:t>
            </a:r>
          </a:p>
        </p:txBody>
      </p:sp>
      <p:pic>
        <p:nvPicPr>
          <p:cNvPr id="35" name="Рисунок 34" descr="Изображение выглядит как рисунок, мультфильм, иллюстрация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AD2298-7D26-76D9-3789-04B7C6D1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l="-1102" r="1" b="787"/>
          <a:stretch>
            <a:fillRect/>
          </a:stretch>
        </p:blipFill>
        <p:spPr>
          <a:xfrm>
            <a:off x="1127474" y="3669852"/>
            <a:ext cx="2224466" cy="3175897"/>
          </a:xfrm>
          <a:prstGeom prst="rect">
            <a:avLst/>
          </a:prstGeom>
        </p:spPr>
      </p:pic>
      <p:sp>
        <p:nvSpPr>
          <p:cNvPr id="12" name="Google Shape;241;p9">
            <a:extLst>
              <a:ext uri="{FF2B5EF4-FFF2-40B4-BE49-F238E27FC236}">
                <a16:creationId xmlns:a16="http://schemas.microsoft.com/office/drawing/2014/main" id="{6F95C664-A6D4-CD90-68A9-E6F20B43DDA7}"/>
              </a:ext>
            </a:extLst>
          </p:cNvPr>
          <p:cNvSpPr/>
          <p:nvPr/>
        </p:nvSpPr>
        <p:spPr>
          <a:xfrm rot="-396927">
            <a:off x="3330891" y="5414161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 extrusionOk="0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225;p8">
            <a:extLst>
              <a:ext uri="{FF2B5EF4-FFF2-40B4-BE49-F238E27FC236}">
                <a16:creationId xmlns:a16="http://schemas.microsoft.com/office/drawing/2014/main" id="{5B673077-CECC-CAA1-14D2-6F51F04A961E}"/>
              </a:ext>
            </a:extLst>
          </p:cNvPr>
          <p:cNvSpPr/>
          <p:nvPr/>
        </p:nvSpPr>
        <p:spPr>
          <a:xfrm rot="-65272">
            <a:off x="1694109" y="940430"/>
            <a:ext cx="1270914" cy="1629377"/>
          </a:xfrm>
          <a:custGeom>
            <a:avLst/>
            <a:gdLst/>
            <a:ahLst/>
            <a:cxnLst/>
            <a:rect l="l" t="t" r="r" b="b"/>
            <a:pathLst>
              <a:path w="1270914" h="1629377" extrusionOk="0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F36C0C89-A741-0F77-BE1D-5A3A8E8D685A}"/>
              </a:ext>
            </a:extLst>
          </p:cNvPr>
          <p:cNvSpPr/>
          <p:nvPr/>
        </p:nvSpPr>
        <p:spPr>
          <a:xfrm rot="131805">
            <a:off x="7780935" y="1587774"/>
            <a:ext cx="1253945" cy="993350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1DB029FE-23BA-2D9E-EA05-51C43B97300B}"/>
              </a:ext>
            </a:extLst>
          </p:cNvPr>
          <p:cNvSpPr/>
          <p:nvPr/>
        </p:nvSpPr>
        <p:spPr>
          <a:xfrm rot="131805">
            <a:off x="7844202" y="2554330"/>
            <a:ext cx="1215821" cy="994811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105;p2">
            <a:extLst>
              <a:ext uri="{FF2B5EF4-FFF2-40B4-BE49-F238E27FC236}">
                <a16:creationId xmlns:a16="http://schemas.microsoft.com/office/drawing/2014/main" id="{B8E652B0-E7DC-2DAC-721A-6F40BB8B91D2}"/>
              </a:ext>
            </a:extLst>
          </p:cNvPr>
          <p:cNvSpPr/>
          <p:nvPr/>
        </p:nvSpPr>
        <p:spPr>
          <a:xfrm>
            <a:off x="7682160" y="3519792"/>
            <a:ext cx="1388912" cy="814676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D93F6A66-A2E9-591B-2257-DDFECC48C45D}"/>
              </a:ext>
            </a:extLst>
          </p:cNvPr>
          <p:cNvSpPr/>
          <p:nvPr/>
        </p:nvSpPr>
        <p:spPr>
          <a:xfrm rot="131805">
            <a:off x="7941030" y="4260596"/>
            <a:ext cx="1097332" cy="790019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21FEE548-256A-DD84-B96B-DB8AB71220B9}"/>
              </a:ext>
            </a:extLst>
          </p:cNvPr>
          <p:cNvSpPr/>
          <p:nvPr/>
        </p:nvSpPr>
        <p:spPr>
          <a:xfrm rot="131805">
            <a:off x="7924372" y="5964694"/>
            <a:ext cx="1093685" cy="993350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" name="Google Shape;105;p2">
            <a:extLst>
              <a:ext uri="{FF2B5EF4-FFF2-40B4-BE49-F238E27FC236}">
                <a16:creationId xmlns:a16="http://schemas.microsoft.com/office/drawing/2014/main" id="{A6EAE924-F030-366A-5665-4F30232A16AB}"/>
              </a:ext>
            </a:extLst>
          </p:cNvPr>
          <p:cNvSpPr/>
          <p:nvPr/>
        </p:nvSpPr>
        <p:spPr>
          <a:xfrm>
            <a:off x="7825583" y="5013819"/>
            <a:ext cx="1211111" cy="900789"/>
          </a:xfrm>
          <a:custGeom>
            <a:avLst/>
            <a:gdLst/>
            <a:ahLst/>
            <a:cxnLst/>
            <a:rect l="l" t="t" r="r" b="b"/>
            <a:pathLst>
              <a:path w="1454665" h="1381115" extrusionOk="0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Google Shape;112;p2">
            <a:extLst>
              <a:ext uri="{FF2B5EF4-FFF2-40B4-BE49-F238E27FC236}">
                <a16:creationId xmlns:a16="http://schemas.microsoft.com/office/drawing/2014/main" id="{A0D59C3D-6F1C-F6AF-9E1E-96745076ADE5}"/>
              </a:ext>
            </a:extLst>
          </p:cNvPr>
          <p:cNvSpPr txBox="1"/>
          <p:nvPr/>
        </p:nvSpPr>
        <p:spPr>
          <a:xfrm>
            <a:off x="7802626" y="4666346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  <a:cs typeface="Itim"/>
                <a:sym typeface="Itim"/>
              </a:rPr>
              <a:t>27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  <a:cs typeface="Itim"/>
            </a:endParaRPr>
          </a:p>
        </p:txBody>
      </p:sp>
      <p:sp>
        <p:nvSpPr>
          <p:cNvPr id="13" name="Google Shape;112;p2">
            <a:extLst>
              <a:ext uri="{FF2B5EF4-FFF2-40B4-BE49-F238E27FC236}">
                <a16:creationId xmlns:a16="http://schemas.microsoft.com/office/drawing/2014/main" id="{0312B23F-4F6B-B941-73FA-83CAA139B790}"/>
              </a:ext>
            </a:extLst>
          </p:cNvPr>
          <p:cNvSpPr txBox="1"/>
          <p:nvPr/>
        </p:nvSpPr>
        <p:spPr>
          <a:xfrm>
            <a:off x="7774821" y="3834835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  <a:cs typeface="Itim"/>
                <a:sym typeface="Itim"/>
              </a:rPr>
              <a:t>40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  <a:cs typeface="Itim"/>
            </a:endParaRPr>
          </a:p>
        </p:txBody>
      </p:sp>
      <p:sp>
        <p:nvSpPr>
          <p:cNvPr id="16" name="Google Shape;112;p2">
            <a:extLst>
              <a:ext uri="{FF2B5EF4-FFF2-40B4-BE49-F238E27FC236}">
                <a16:creationId xmlns:a16="http://schemas.microsoft.com/office/drawing/2014/main" id="{19FA8303-EA2E-4EE0-81F4-61595AF3E7A4}"/>
              </a:ext>
            </a:extLst>
          </p:cNvPr>
          <p:cNvSpPr txBox="1"/>
          <p:nvPr/>
        </p:nvSpPr>
        <p:spPr>
          <a:xfrm>
            <a:off x="7724137" y="1327068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Itim"/>
                <a:cs typeface="Itim"/>
                <a:sym typeface="Itim"/>
              </a:rPr>
              <a:t>36</a:t>
            </a:r>
            <a:endParaRPr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12;p2">
            <a:extLst>
              <a:ext uri="{FF2B5EF4-FFF2-40B4-BE49-F238E27FC236}">
                <a16:creationId xmlns:a16="http://schemas.microsoft.com/office/drawing/2014/main" id="{AD08DD5E-C1A9-9344-D0B0-880827D87049}"/>
              </a:ext>
            </a:extLst>
          </p:cNvPr>
          <p:cNvSpPr txBox="1"/>
          <p:nvPr/>
        </p:nvSpPr>
        <p:spPr>
          <a:xfrm>
            <a:off x="7724137" y="2257356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ru-RU"/>
            </a:defPPr>
            <a:lvl1pPr marR="0" lvl="0" indent="0" algn="ctr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  <a:defRPr sz="5400" b="1" i="0" u="none" strike="noStrike" cap="none">
                <a:solidFill>
                  <a:srgbClr val="FF0000"/>
                </a:solidFill>
                <a:latin typeface="Comic Sans MS" panose="030F0702030302020204" pitchFamily="66" charset="0"/>
                <a:ea typeface="Itim"/>
                <a:cs typeface="Itim"/>
              </a:defRPr>
            </a:lvl1pPr>
          </a:lstStyle>
          <a:p>
            <a:r>
              <a:rPr lang="ru-RU" dirty="0">
                <a:sym typeface="Itim"/>
              </a:rPr>
              <a:t>36</a:t>
            </a:r>
            <a:endParaRPr dirty="0"/>
          </a:p>
        </p:txBody>
      </p:sp>
      <p:sp>
        <p:nvSpPr>
          <p:cNvPr id="18" name="Google Shape;112;p2">
            <a:extLst>
              <a:ext uri="{FF2B5EF4-FFF2-40B4-BE49-F238E27FC236}">
                <a16:creationId xmlns:a16="http://schemas.microsoft.com/office/drawing/2014/main" id="{81D26377-C5F5-63F5-0B0B-5C7FB4A908BC}"/>
              </a:ext>
            </a:extLst>
          </p:cNvPr>
          <p:cNvSpPr txBox="1"/>
          <p:nvPr/>
        </p:nvSpPr>
        <p:spPr>
          <a:xfrm>
            <a:off x="7742619" y="3093961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  <a:cs typeface="Itim"/>
                <a:sym typeface="Itim"/>
              </a:rPr>
              <a:t>36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  <a:cs typeface="Itim"/>
            </a:endParaRPr>
          </a:p>
        </p:txBody>
      </p:sp>
      <p:sp>
        <p:nvSpPr>
          <p:cNvPr id="19" name="Google Shape;112;p2">
            <a:extLst>
              <a:ext uri="{FF2B5EF4-FFF2-40B4-BE49-F238E27FC236}">
                <a16:creationId xmlns:a16="http://schemas.microsoft.com/office/drawing/2014/main" id="{5B8B970A-684D-C995-56B9-7C9CC4ADDDFA}"/>
              </a:ext>
            </a:extLst>
          </p:cNvPr>
          <p:cNvSpPr txBox="1"/>
          <p:nvPr/>
        </p:nvSpPr>
        <p:spPr>
          <a:xfrm>
            <a:off x="7770424" y="5592948"/>
            <a:ext cx="1494153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  <a:cs typeface="Itim"/>
                <a:sym typeface="Itim"/>
              </a:rPr>
              <a:t>36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  <a:cs typeface="Itim"/>
            </a:endParaRPr>
          </a:p>
        </p:txBody>
      </p:sp>
      <p:sp>
        <p:nvSpPr>
          <p:cNvPr id="26" name="Google Shape;225;p8">
            <a:extLst>
              <a:ext uri="{FF2B5EF4-FFF2-40B4-BE49-F238E27FC236}">
                <a16:creationId xmlns:a16="http://schemas.microsoft.com/office/drawing/2014/main" id="{52793E79-82D2-166D-21C5-2F53A6523395}"/>
              </a:ext>
            </a:extLst>
          </p:cNvPr>
          <p:cNvSpPr/>
          <p:nvPr/>
        </p:nvSpPr>
        <p:spPr>
          <a:xfrm rot="-65272">
            <a:off x="6868549" y="5483441"/>
            <a:ext cx="1025632" cy="1226868"/>
          </a:xfrm>
          <a:custGeom>
            <a:avLst/>
            <a:gdLst/>
            <a:ahLst/>
            <a:cxnLst/>
            <a:rect l="l" t="t" r="r" b="b"/>
            <a:pathLst>
              <a:path w="1270914" h="1629377" extrusionOk="0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408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1C26A84-DFEB-E09E-A69B-EFF0C2715D3D}"/>
              </a:ext>
            </a:extLst>
          </p:cNvPr>
          <p:cNvSpPr/>
          <p:nvPr/>
        </p:nvSpPr>
        <p:spPr>
          <a:xfrm>
            <a:off x="-35195" y="-106680"/>
            <a:ext cx="12262390" cy="6964680"/>
          </a:xfrm>
          <a:prstGeom prst="rect">
            <a:avLst/>
          </a:prstGeom>
          <a:solidFill>
            <a:srgbClr val="C6E3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F0537-5FBA-EE15-F26E-36A0DE445282}"/>
              </a:ext>
            </a:extLst>
          </p:cNvPr>
          <p:cNvSpPr txBox="1"/>
          <p:nvPr/>
        </p:nvSpPr>
        <p:spPr>
          <a:xfrm>
            <a:off x="888769" y="-71212"/>
            <a:ext cx="11120351" cy="461665"/>
          </a:xfrm>
          <a:prstGeom prst="rect">
            <a:avLst/>
          </a:prstGeom>
          <a:solidFill>
            <a:srgbClr val="C6E3E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Bahnschrift" panose="020B0502040204020203" pitchFamily="34" charset="0"/>
              </a:rPr>
              <a:t>СПОСОБЫ ПОДАЧИ ДОКУМЕНТОВ ДЛЯ  ПОСТУПЛЕНИЯ В ФИЛИАЛ</a:t>
            </a:r>
            <a:endParaRPr lang="ru-RU" sz="5400" b="1" i="1" dirty="0">
              <a:latin typeface="Bahnschrift" panose="020B0502040204020203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4E53380-F5E9-318F-EC65-4864BC461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281">
                        <a14:foregroundMark x1="26406" y1="25000" x2="34740" y2="31641"/>
                        <a14:foregroundMark x1="54635" y1="82656" x2="73229" y2="89375"/>
                        <a14:foregroundMark x1="73229" y1="89375" x2="89479" y2="85859"/>
                        <a14:foregroundMark x1="89479" y1="85859" x2="89844" y2="76016"/>
                        <a14:foregroundMark x1="89844" y1="76016" x2="89115" y2="76016"/>
                        <a14:foregroundMark x1="79635" y1="48984" x2="91927" y2="59766"/>
                        <a14:foregroundMark x1="91927" y1="59766" x2="88438" y2="67734"/>
                        <a14:foregroundMark x1="89115" y1="54531" x2="93281" y2="57656"/>
                        <a14:foregroundMark x1="74792" y1="45547" x2="84948" y2="49297"/>
                        <a14:foregroundMark x1="84740" y1="55937" x2="74688" y2="44531"/>
                        <a14:foregroundMark x1="74688" y1="44531" x2="71302" y2="43438"/>
                        <a14:foregroundMark x1="70156" y1="36875" x2="81250" y2="54922"/>
                        <a14:foregroundMark x1="69219" y1="42031" x2="81510" y2="62891"/>
                        <a14:foregroundMark x1="85677" y1="66719" x2="85990" y2="78828"/>
                        <a14:foregroundMark x1="85990" y1="78828" x2="86563" y2="76406"/>
                        <a14:foregroundMark x1="86823" y1="66016" x2="87760" y2="78125"/>
                        <a14:foregroundMark x1="87760" y1="78125" x2="87760" y2="78125"/>
                        <a14:foregroundMark x1="88906" y1="67344" x2="86354" y2="77422"/>
                        <a14:foregroundMark x1="80313" y1="71563" x2="82656" y2="81953"/>
                        <a14:foregroundMark x1="82656" y1="81953" x2="82656" y2="81953"/>
                        <a14:foregroundMark x1="70625" y1="69453" x2="81042" y2="83828"/>
                        <a14:foregroundMark x1="81042" y1="83828" x2="82188" y2="82266"/>
                        <a14:foregroundMark x1="80104" y1="71172" x2="83802" y2="84219"/>
                        <a14:foregroundMark x1="83802" y1="84219" x2="83594" y2="84375"/>
                        <a14:foregroundMark x1="83802" y1="73594" x2="85104" y2="83594"/>
                        <a14:foregroundMark x1="85104" y1="83594" x2="85677" y2="83672"/>
                        <a14:foregroundMark x1="91198" y1="78828" x2="87292" y2="88516"/>
                        <a14:foregroundMark x1="87292" y1="88516" x2="81250" y2="87891"/>
                        <a14:foregroundMark x1="81510" y1="70156" x2="86094" y2="78828"/>
                        <a14:foregroundMark x1="90521" y1="85078" x2="81563" y2="88984"/>
                        <a14:foregroundMark x1="81563" y1="88984" x2="81250" y2="87891"/>
                        <a14:foregroundMark x1="84010" y1="72266" x2="86563" y2="83672"/>
                        <a14:foregroundMark x1="90990" y1="86484" x2="83281" y2="88438"/>
                        <a14:foregroundMark x1="83281" y1="88438" x2="77083" y2="84766"/>
                        <a14:foregroundMark x1="53021" y1="80547" x2="78750" y2="86719"/>
                        <a14:foregroundMark x1="78750" y1="86719" x2="82865" y2="86484"/>
                        <a14:foregroundMark x1="54896" y1="84766" x2="69323" y2="72578"/>
                        <a14:foregroundMark x1="69323" y1="72578" x2="74323" y2="72578"/>
                        <a14:foregroundMark x1="52552" y1="44844" x2="58281" y2="80156"/>
                        <a14:foregroundMark x1="58281" y1="80156" x2="57917" y2="65625"/>
                        <a14:foregroundMark x1="58802" y1="33047" x2="65521" y2="77109"/>
                        <a14:foregroundMark x1="58333" y1="43047" x2="66927" y2="62187"/>
                        <a14:foregroundMark x1="61354" y1="37891" x2="60000" y2="50938"/>
                        <a14:foregroundMark x1="60000" y1="50938" x2="67604" y2="60391"/>
                        <a14:foregroundMark x1="67604" y1="60391" x2="60417" y2="59375"/>
                        <a14:foregroundMark x1="62760" y1="38906" x2="67604" y2="64922"/>
                        <a14:foregroundMark x1="65781" y1="45547" x2="60573" y2="65313"/>
                        <a14:foregroundMark x1="60573" y1="65313" x2="65052" y2="68438"/>
                        <a14:foregroundMark x1="62500" y1="50391" x2="67396" y2="62891"/>
                        <a14:foregroundMark x1="61615" y1="46563" x2="62760" y2="57344"/>
                        <a14:foregroundMark x1="58802" y1="33359" x2="51563" y2="42109"/>
                        <a14:foregroundMark x1="51563" y1="42109" x2="53021" y2="69219"/>
                        <a14:foregroundMark x1="53021" y1="69219" x2="47031" y2="85078"/>
                        <a14:foregroundMark x1="51406" y1="79141" x2="52552" y2="86797"/>
                        <a14:foregroundMark x1="32656" y1="70859" x2="30365" y2="78516"/>
                        <a14:foregroundMark x1="36615" y1="38594" x2="43434" y2="40950"/>
                        <a14:foregroundMark x1="55365" y1="32344" x2="60417" y2="47969"/>
                        <a14:foregroundMark x1="36823" y1="37188" x2="40521" y2="36172"/>
                        <a14:foregroundMark x1="37760" y1="33750" x2="43546" y2="37242"/>
                        <a14:foregroundMark x1="40052" y1="34375" x2="34271" y2="39609"/>
                        <a14:foregroundMark x1="34271" y1="39609" x2="38438" y2="42422"/>
                        <a14:foregroundMark x1="47500" y1="37891" x2="53281" y2="51406"/>
                        <a14:foregroundMark x1="44479" y1="36172" x2="44219" y2="41016"/>
                        <a14:foregroundMark x1="49583" y1="85391" x2="55104" y2="87500"/>
                        <a14:foregroundMark x1="54896" y1="85781" x2="58802" y2="85781"/>
                        <a14:backgroundMark x1="35170" y1="30942" x2="37083" y2="31953"/>
                        <a14:backgroundMark x1="25260" y1="25703" x2="25798" y2="25988"/>
                        <a14:backgroundMark x1="68424" y1="63149" x2="70930" y2="69075"/>
                        <a14:backgroundMark x1="73359" y1="45376" x2="74392" y2="46344"/>
                        <a14:backgroundMark x1="66458" y1="38906" x2="69484" y2="41743"/>
                        <a14:backgroundMark x1="89519" y1="88372" x2="89375" y2="89219"/>
                        <a14:backgroundMark x1="89375" y1="89219" x2="89375" y2="89219"/>
                        <a14:backgroundMark x1="46094" y1="38203" x2="45417" y2="45156"/>
                        <a14:backgroundMark x1="45156" y1="42734" x2="45335" y2="41151"/>
                        <a14:backgroundMark x1="44540" y1="41054" x2="44479" y2="43047"/>
                      </a14:backgroundRemoval>
                    </a14:imgEffect>
                    <a14:imgEffect>
                      <a14:saturation sat="384000"/>
                    </a14:imgEffect>
                    <a14:imgEffect>
                      <a14:brightnessContrast bright="6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22"/>
          <a:stretch>
            <a:fillRect/>
          </a:stretch>
        </p:blipFill>
        <p:spPr bwMode="auto">
          <a:xfrm>
            <a:off x="6562429" y="2738505"/>
            <a:ext cx="5629572" cy="44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1EDC8C-312F-C395-07FA-5D932135F3E0}"/>
              </a:ext>
            </a:extLst>
          </p:cNvPr>
          <p:cNvSpPr txBox="1">
            <a:spLocks/>
          </p:cNvSpPr>
          <p:nvPr/>
        </p:nvSpPr>
        <p:spPr>
          <a:xfrm rot="16200000">
            <a:off x="-2866741" y="2686540"/>
            <a:ext cx="6996005" cy="1379079"/>
          </a:xfrm>
          <a:prstGeom prst="rect">
            <a:avLst/>
          </a:prstGeom>
          <a:solidFill>
            <a:srgbClr val="9CAFD2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FBE3453-9BA4-4F37-6011-181207C3F488}"/>
              </a:ext>
            </a:extLst>
          </p:cNvPr>
          <p:cNvGrpSpPr/>
          <p:nvPr/>
        </p:nvGrpSpPr>
        <p:grpSpPr>
          <a:xfrm>
            <a:off x="1694014" y="1481504"/>
            <a:ext cx="11096423" cy="1707404"/>
            <a:chOff x="1348109" y="1300961"/>
            <a:chExt cx="11486081" cy="184668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CF15326-2936-E237-EA61-F74F7D28A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1000" contrast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771" b="-5062"/>
            <a:stretch>
              <a:fillRect/>
            </a:stretch>
          </p:blipFill>
          <p:spPr bwMode="auto">
            <a:xfrm>
              <a:off x="1348109" y="1300961"/>
              <a:ext cx="1573682" cy="18466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Надпись 7">
              <a:extLst>
                <a:ext uri="{FF2B5EF4-FFF2-40B4-BE49-F238E27FC236}">
                  <a16:creationId xmlns:a16="http://schemas.microsoft.com/office/drawing/2014/main" id="{ABC4C5AD-5250-A3BD-B360-2D05C9B16EB5}"/>
                </a:ext>
              </a:extLst>
            </p:cNvPr>
            <p:cNvSpPr txBox="1"/>
            <p:nvPr/>
          </p:nvSpPr>
          <p:spPr>
            <a:xfrm>
              <a:off x="4561334" y="1757811"/>
              <a:ext cx="8272856" cy="47823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40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ЧЕРЕЗ СУПЕРСЕРВИС 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ru-RU" sz="4000" b="1" dirty="0">
                  <a:effectLst/>
                  <a:latin typeface="Bahnschrift SemiBold SemiConden" panose="020B0502040204020203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«ПОСТУПЛЕНИЕ В ВУЗ ОНЛАЙН»</a:t>
              </a:r>
              <a:endParaRPr lang="ru-RU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0D6160-8F76-A2C2-825F-FBBFFC8A2A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61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21" t="-8759" r="71046" b="12162"/>
          <a:stretch>
            <a:fillRect/>
          </a:stretch>
        </p:blipFill>
        <p:spPr bwMode="auto">
          <a:xfrm>
            <a:off x="2371249" y="3555041"/>
            <a:ext cx="3101580" cy="2008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Надпись 7">
            <a:extLst>
              <a:ext uri="{FF2B5EF4-FFF2-40B4-BE49-F238E27FC236}">
                <a16:creationId xmlns:a16="http://schemas.microsoft.com/office/drawing/2014/main" id="{8382943B-6366-41F4-303A-670D85F85545}"/>
              </a:ext>
            </a:extLst>
          </p:cNvPr>
          <p:cNvSpPr txBox="1"/>
          <p:nvPr/>
        </p:nvSpPr>
        <p:spPr>
          <a:xfrm>
            <a:off x="1282926" y="4659752"/>
            <a:ext cx="8537825" cy="18077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ЛИЧНО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ПОСТУПАЮЩИМ В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ОФИС ПРИЕМНОЙ КОМИССИИ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2BBD6DAE-8710-3204-BFC0-5531C84EE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26" y="1217034"/>
            <a:ext cx="2153091" cy="215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1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9B2BFC-E181-A0CB-D0B1-D40E98D13EE9}"/>
              </a:ext>
            </a:extLst>
          </p:cNvPr>
          <p:cNvSpPr/>
          <p:nvPr/>
        </p:nvSpPr>
        <p:spPr>
          <a:xfrm>
            <a:off x="-20376" y="-66020"/>
            <a:ext cx="12202188" cy="1637029"/>
          </a:xfrm>
          <a:prstGeom prst="rect">
            <a:avLst/>
          </a:prstGeom>
          <a:solidFill>
            <a:srgbClr val="428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8" name="Google Shape;248;p10"/>
          <p:cNvSpPr/>
          <p:nvPr/>
        </p:nvSpPr>
        <p:spPr>
          <a:xfrm>
            <a:off x="-20376" y="1574400"/>
            <a:ext cx="12192000" cy="5284646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7" t="-8060" r="-4126" b="-18870"/>
            </a:stretch>
          </a:blipFill>
          <a:ln>
            <a:noFill/>
          </a:ln>
        </p:spPr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326EA1E-309D-36A5-7EE3-16F6D2CCB369}"/>
              </a:ext>
            </a:extLst>
          </p:cNvPr>
          <p:cNvGrpSpPr/>
          <p:nvPr/>
        </p:nvGrpSpPr>
        <p:grpSpPr>
          <a:xfrm>
            <a:off x="8894006" y="1573879"/>
            <a:ext cx="3628222" cy="2865266"/>
            <a:chOff x="7169754" y="3805801"/>
            <a:chExt cx="3628222" cy="2865266"/>
          </a:xfrm>
        </p:grpSpPr>
        <p:sp>
          <p:nvSpPr>
            <p:cNvPr id="250" name="Google Shape;250;p10"/>
            <p:cNvSpPr/>
            <p:nvPr/>
          </p:nvSpPr>
          <p:spPr>
            <a:xfrm rot="552689" flipH="1">
              <a:off x="7169754" y="3805801"/>
              <a:ext cx="3628222" cy="2865266"/>
            </a:xfrm>
            <a:custGeom>
              <a:avLst/>
              <a:gdLst/>
              <a:ahLst/>
              <a:cxnLst/>
              <a:rect l="l" t="t" r="r" b="b"/>
              <a:pathLst>
                <a:path w="4642176" h="4669483" extrusionOk="0">
                  <a:moveTo>
                    <a:pt x="4642176" y="0"/>
                  </a:moveTo>
                  <a:lnTo>
                    <a:pt x="0" y="0"/>
                  </a:lnTo>
                  <a:lnTo>
                    <a:pt x="0" y="4669483"/>
                  </a:lnTo>
                  <a:lnTo>
                    <a:pt x="4642176" y="4669483"/>
                  </a:lnTo>
                  <a:lnTo>
                    <a:pt x="464217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6" name="Google Shape;256;p10"/>
            <p:cNvSpPr txBox="1"/>
            <p:nvPr/>
          </p:nvSpPr>
          <p:spPr>
            <a:xfrm>
              <a:off x="7405374" y="4812845"/>
              <a:ext cx="3208015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sz="2600" b="1" dirty="0"/>
                <a:t>ЗЕМЛЕУСТРОЙСТВО</a:t>
              </a:r>
              <a:r>
                <a:rPr lang="ru-RU" sz="2400" b="1" dirty="0"/>
                <a:t> </a:t>
              </a:r>
            </a:p>
            <a:p>
              <a:pPr algn="ctr"/>
              <a:r>
                <a:rPr lang="ru-RU" sz="2400" b="1" dirty="0"/>
                <a:t>И КАДАСТРЫ</a:t>
              </a:r>
              <a:endParaRPr sz="16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2D5853-81E1-CCC9-8BBD-12EAA663AAA3}"/>
              </a:ext>
            </a:extLst>
          </p:cNvPr>
          <p:cNvGrpSpPr/>
          <p:nvPr/>
        </p:nvGrpSpPr>
        <p:grpSpPr>
          <a:xfrm>
            <a:off x="-387757" y="1777092"/>
            <a:ext cx="4088089" cy="4229295"/>
            <a:chOff x="203621" y="662057"/>
            <a:chExt cx="4006492" cy="3995763"/>
          </a:xfrm>
        </p:grpSpPr>
        <p:sp>
          <p:nvSpPr>
            <p:cNvPr id="255" name="Google Shape;255;p10"/>
            <p:cNvSpPr/>
            <p:nvPr/>
          </p:nvSpPr>
          <p:spPr>
            <a:xfrm rot="20955657">
              <a:off x="203621" y="662057"/>
              <a:ext cx="4006492" cy="3995763"/>
            </a:xfrm>
            <a:custGeom>
              <a:avLst/>
              <a:gdLst/>
              <a:ahLst/>
              <a:cxnLst/>
              <a:rect l="l" t="t" r="r" b="b"/>
              <a:pathLst>
                <a:path w="6011145" h="5993645" extrusionOk="0">
                  <a:moveTo>
                    <a:pt x="0" y="0"/>
                  </a:moveTo>
                  <a:lnTo>
                    <a:pt x="6011144" y="0"/>
                  </a:lnTo>
                  <a:lnTo>
                    <a:pt x="6011144" y="5993645"/>
                  </a:lnTo>
                  <a:lnTo>
                    <a:pt x="0" y="59936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7" name="Google Shape;257;p10"/>
            <p:cNvSpPr txBox="1"/>
            <p:nvPr/>
          </p:nvSpPr>
          <p:spPr>
            <a:xfrm>
              <a:off x="750241" y="1729581"/>
              <a:ext cx="2877381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sz="3200" b="1" dirty="0"/>
                <a:t>ПРИКЛАДНАЯ ИНФОРМАТИКА</a:t>
              </a:r>
              <a:endParaRPr sz="20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5C1651D-84EF-1534-CAA8-99247623878B}"/>
              </a:ext>
            </a:extLst>
          </p:cNvPr>
          <p:cNvGrpSpPr/>
          <p:nvPr/>
        </p:nvGrpSpPr>
        <p:grpSpPr>
          <a:xfrm rot="339990">
            <a:off x="2745302" y="1836906"/>
            <a:ext cx="3904166" cy="3709462"/>
            <a:chOff x="3884300" y="708389"/>
            <a:chExt cx="3765673" cy="3346984"/>
          </a:xfrm>
        </p:grpSpPr>
        <p:sp>
          <p:nvSpPr>
            <p:cNvPr id="249" name="Google Shape;249;p10"/>
            <p:cNvSpPr/>
            <p:nvPr/>
          </p:nvSpPr>
          <p:spPr>
            <a:xfrm rot="552689" flipH="1">
              <a:off x="3884300" y="708389"/>
              <a:ext cx="3765673" cy="3346984"/>
            </a:xfrm>
            <a:custGeom>
              <a:avLst/>
              <a:gdLst/>
              <a:ahLst/>
              <a:cxnLst/>
              <a:rect l="l" t="t" r="r" b="b"/>
              <a:pathLst>
                <a:path w="5107357" h="5137400" extrusionOk="0">
                  <a:moveTo>
                    <a:pt x="5107357" y="0"/>
                  </a:moveTo>
                  <a:lnTo>
                    <a:pt x="0" y="0"/>
                  </a:lnTo>
                  <a:lnTo>
                    <a:pt x="0" y="5137400"/>
                  </a:lnTo>
                  <a:lnTo>
                    <a:pt x="5107357" y="5137400"/>
                  </a:lnTo>
                  <a:lnTo>
                    <a:pt x="5107357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8" name="Google Shape;258;p10"/>
            <p:cNvSpPr txBox="1"/>
            <p:nvPr/>
          </p:nvSpPr>
          <p:spPr>
            <a:xfrm>
              <a:off x="4249501" y="1893749"/>
              <a:ext cx="3027399" cy="604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1047"/>
                </a:lnSpc>
              </a:pPr>
              <a:r>
                <a:rPr lang="ru-RU" sz="3000" b="1" dirty="0"/>
                <a:t>АГРОИНЖЕНЕРИЯ</a:t>
              </a:r>
              <a:endParaRPr sz="3000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B845EA2-D350-ABEC-93E1-7346CA1C4A1F}"/>
              </a:ext>
            </a:extLst>
          </p:cNvPr>
          <p:cNvGrpSpPr/>
          <p:nvPr/>
        </p:nvGrpSpPr>
        <p:grpSpPr>
          <a:xfrm rot="21199192">
            <a:off x="6109385" y="2223506"/>
            <a:ext cx="3653749" cy="4201239"/>
            <a:chOff x="7907197" y="885533"/>
            <a:chExt cx="3261934" cy="3302022"/>
          </a:xfrm>
        </p:grpSpPr>
        <p:sp>
          <p:nvSpPr>
            <p:cNvPr id="252" name="Google Shape;252;p10"/>
            <p:cNvSpPr/>
            <p:nvPr/>
          </p:nvSpPr>
          <p:spPr>
            <a:xfrm rot="20994961">
              <a:off x="7907197" y="885533"/>
              <a:ext cx="3261934" cy="3302022"/>
            </a:xfrm>
            <a:custGeom>
              <a:avLst/>
              <a:gdLst/>
              <a:ahLst/>
              <a:cxnLst/>
              <a:rect l="l" t="t" r="r" b="b"/>
              <a:pathLst>
                <a:path w="4677617" h="4663999" extrusionOk="0">
                  <a:moveTo>
                    <a:pt x="0" y="0"/>
                  </a:moveTo>
                  <a:lnTo>
                    <a:pt x="4677617" y="0"/>
                  </a:lnTo>
                  <a:lnTo>
                    <a:pt x="4677617" y="4664000"/>
                  </a:lnTo>
                  <a:lnTo>
                    <a:pt x="0" y="466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9" name="Google Shape;259;p10"/>
            <p:cNvSpPr txBox="1"/>
            <p:nvPr/>
          </p:nvSpPr>
          <p:spPr>
            <a:xfrm>
              <a:off x="8269458" y="2152214"/>
              <a:ext cx="2471137" cy="763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ru-RU" sz="2800" b="1" dirty="0"/>
                <a:t>ТЕХНОСФЕРНАЯ БЕЗОПАСНОСТЬ</a:t>
              </a: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6C0F8-EEBB-1711-8E15-CE00F0DECDC4}"/>
              </a:ext>
            </a:extLst>
          </p:cNvPr>
          <p:cNvSpPr txBox="1"/>
          <p:nvPr/>
        </p:nvSpPr>
        <p:spPr>
          <a:xfrm>
            <a:off x="1433171" y="-268556"/>
            <a:ext cx="88582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" panose="020B0502040204020203" pitchFamily="34" charset="0"/>
              </a:rPr>
              <a:t>БАКАЛАВРИАТ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8EB99-49B2-32A4-7F0B-25747D63E154}"/>
              </a:ext>
            </a:extLst>
          </p:cNvPr>
          <p:cNvSpPr txBox="1"/>
          <p:nvPr/>
        </p:nvSpPr>
        <p:spPr>
          <a:xfrm>
            <a:off x="3600408" y="807618"/>
            <a:ext cx="5416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i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НАПРАВЛЕНИЯ</a:t>
            </a:r>
            <a:endParaRPr lang="ru-RU" sz="4800" i="1" dirty="0">
              <a:ln>
                <a:solidFill>
                  <a:srgbClr val="92D050"/>
                </a:solidFill>
              </a:ln>
              <a:solidFill>
                <a:srgbClr val="92D050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тское искусство, иллюстрация, мультфильм, искусство">
            <a:extLst>
              <a:ext uri="{FF2B5EF4-FFF2-40B4-BE49-F238E27FC236}">
                <a16:creationId xmlns:a16="http://schemas.microsoft.com/office/drawing/2014/main" id="{E882A128-F62E-9362-603C-1E4AF440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378" b="8089"/>
          <a:stretch>
            <a:fillRect/>
          </a:stretch>
        </p:blipFill>
        <p:spPr>
          <a:xfrm>
            <a:off x="6479887" y="2132652"/>
            <a:ext cx="5712114" cy="468769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8F87EE-6B72-B153-B24F-D3D197CDD9E0}"/>
              </a:ext>
            </a:extLst>
          </p:cNvPr>
          <p:cNvSpPr/>
          <p:nvPr/>
        </p:nvSpPr>
        <p:spPr>
          <a:xfrm>
            <a:off x="1184022" y="-454378"/>
            <a:ext cx="8923019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48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6000" b="1" dirty="0">
                <a:solidFill>
                  <a:srgbClr val="002060"/>
                </a:solidFill>
                <a:latin typeface="Bahnschrift" panose="020B0502040204020203" pitchFamily="34" charset="0"/>
              </a:rPr>
              <a:t>      АГРОИНЖЕНЕРИЯ</a:t>
            </a:r>
            <a:r>
              <a:rPr lang="ru-RU" sz="4800" b="1" dirty="0">
                <a:latin typeface="Bahnschrift" panose="020B0502040204020203" pitchFamily="34" charset="0"/>
              </a:rPr>
              <a:t>  </a:t>
            </a:r>
            <a:br>
              <a:rPr lang="ru-RU" sz="4800" b="1" dirty="0">
                <a:latin typeface="Bahnschrift" panose="020B0502040204020203" pitchFamily="34" charset="0"/>
              </a:rPr>
            </a:br>
            <a:r>
              <a:rPr lang="ru-RU" sz="4800" b="1" dirty="0">
                <a:latin typeface="Bahnschrift" panose="020B0502040204020203" pitchFamily="34" charset="0"/>
              </a:rPr>
              <a:t>            </a:t>
            </a:r>
            <a:endParaRPr lang="ru-RU" sz="3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0FA3C-3C1D-6D6D-8178-79C9DD58ED99}"/>
              </a:ext>
            </a:extLst>
          </p:cNvPr>
          <p:cNvSpPr txBox="1">
            <a:spLocks/>
          </p:cNvSpPr>
          <p:nvPr/>
        </p:nvSpPr>
        <p:spPr>
          <a:xfrm rot="16200000">
            <a:off x="-2746940" y="2739459"/>
            <a:ext cx="6858001" cy="1379079"/>
          </a:xfrm>
          <a:prstGeom prst="rect">
            <a:avLst/>
          </a:prstGeom>
          <a:solidFill>
            <a:srgbClr val="8FE9D0"/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sp>
        <p:nvSpPr>
          <p:cNvPr id="9" name="Google Shape;225;p8">
            <a:extLst>
              <a:ext uri="{FF2B5EF4-FFF2-40B4-BE49-F238E27FC236}">
                <a16:creationId xmlns:a16="http://schemas.microsoft.com/office/drawing/2014/main" id="{96AC1B57-3D89-4E0A-830F-723E0F8DD4E6}"/>
              </a:ext>
            </a:extLst>
          </p:cNvPr>
          <p:cNvSpPr/>
          <p:nvPr/>
        </p:nvSpPr>
        <p:spPr>
          <a:xfrm rot="-65272">
            <a:off x="1074012" y="200020"/>
            <a:ext cx="1000303" cy="1130866"/>
          </a:xfrm>
          <a:custGeom>
            <a:avLst/>
            <a:gdLst/>
            <a:ahLst/>
            <a:cxnLst/>
            <a:rect l="l" t="t" r="r" b="b"/>
            <a:pathLst>
              <a:path w="1270914" h="1629377" extrusionOk="0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E3FD0-812F-EE6B-8BA5-269F1E252AF8}"/>
              </a:ext>
            </a:extLst>
          </p:cNvPr>
          <p:cNvSpPr txBox="1"/>
          <p:nvPr/>
        </p:nvSpPr>
        <p:spPr>
          <a:xfrm>
            <a:off x="1796604" y="717806"/>
            <a:ext cx="95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(</a:t>
            </a:r>
            <a:r>
              <a:rPr lang="ru-RU" sz="3600" b="1" i="1" u="sng" dirty="0">
                <a:solidFill>
                  <a:srgbClr val="FF0000"/>
                </a:solidFill>
                <a:latin typeface="Bahnschrift" panose="020B0502040204020203" pitchFamily="34" charset="0"/>
              </a:rPr>
              <a:t>БЮДЖЕТНЫЕ МЕСТА, ЦЕЛЕВОЙ  ПРИЁМ</a:t>
            </a:r>
            <a:r>
              <a:rPr lang="ru-RU" sz="36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)</a:t>
            </a:r>
            <a:endParaRPr lang="ru-RU" sz="3600" i="1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A11B193-2367-41F9-FD2A-10EFDADE96F9}"/>
              </a:ext>
            </a:extLst>
          </p:cNvPr>
          <p:cNvGrpSpPr/>
          <p:nvPr/>
        </p:nvGrpSpPr>
        <p:grpSpPr>
          <a:xfrm>
            <a:off x="1294111" y="2009407"/>
            <a:ext cx="7528560" cy="1437951"/>
            <a:chOff x="1310640" y="1760998"/>
            <a:chExt cx="7046089" cy="1200329"/>
          </a:xfrm>
        </p:grpSpPr>
        <p:sp>
          <p:nvSpPr>
            <p:cNvPr id="19" name="Стрелка: пятиугольник 18">
              <a:extLst>
                <a:ext uri="{FF2B5EF4-FFF2-40B4-BE49-F238E27FC236}">
                  <a16:creationId xmlns:a16="http://schemas.microsoft.com/office/drawing/2014/main" id="{CA84E52C-F4D9-6C85-B569-00C4FEE60B17}"/>
                </a:ext>
              </a:extLst>
            </p:cNvPr>
            <p:cNvSpPr/>
            <p:nvPr/>
          </p:nvSpPr>
          <p:spPr>
            <a:xfrm>
              <a:off x="1371601" y="1828383"/>
              <a:ext cx="6985128" cy="944880"/>
            </a:xfrm>
            <a:prstGeom prst="homePlate">
              <a:avLst/>
            </a:prstGeom>
            <a:solidFill>
              <a:srgbClr val="8FE9D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ABA022-95A0-FE82-5A56-17167B66C11E}"/>
                </a:ext>
              </a:extLst>
            </p:cNvPr>
            <p:cNvSpPr txBox="1"/>
            <p:nvPr/>
          </p:nvSpPr>
          <p:spPr>
            <a:xfrm>
              <a:off x="1310640" y="1760998"/>
              <a:ext cx="673607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2800" b="1" u="sng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профиль:  </a:t>
              </a:r>
              <a:r>
                <a:rPr lang="ru-RU" sz="36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Электрооборудование и электротехнологии в АПК</a:t>
              </a:r>
              <a:endParaRPr lang="ru-RU" sz="20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839F0B-CBDE-14C1-B9D6-BD4F11741F9F}"/>
              </a:ext>
            </a:extLst>
          </p:cNvPr>
          <p:cNvGrpSpPr/>
          <p:nvPr/>
        </p:nvGrpSpPr>
        <p:grpSpPr>
          <a:xfrm>
            <a:off x="1359246" y="3132080"/>
            <a:ext cx="5480445" cy="1200329"/>
            <a:chOff x="1371602" y="2641327"/>
            <a:chExt cx="5303520" cy="1200329"/>
          </a:xfrm>
        </p:grpSpPr>
        <p:sp>
          <p:nvSpPr>
            <p:cNvPr id="22" name="Стрелка: пятиугольник 21">
              <a:extLst>
                <a:ext uri="{FF2B5EF4-FFF2-40B4-BE49-F238E27FC236}">
                  <a16:creationId xmlns:a16="http://schemas.microsoft.com/office/drawing/2014/main" id="{395FA651-A9CD-D356-73DE-FD25EA8D65F8}"/>
                </a:ext>
              </a:extLst>
            </p:cNvPr>
            <p:cNvSpPr/>
            <p:nvPr/>
          </p:nvSpPr>
          <p:spPr>
            <a:xfrm>
              <a:off x="1371602" y="2721713"/>
              <a:ext cx="5303520" cy="1088287"/>
            </a:xfrm>
            <a:prstGeom prst="homePlate">
              <a:avLst/>
            </a:prstGeom>
            <a:solidFill>
              <a:srgbClr val="AEBDEC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45D917-10C9-C6C0-2774-EB057008EE8D}"/>
                </a:ext>
              </a:extLst>
            </p:cNvPr>
            <p:cNvSpPr txBox="1"/>
            <p:nvPr/>
          </p:nvSpPr>
          <p:spPr>
            <a:xfrm>
              <a:off x="1371602" y="2641327"/>
              <a:ext cx="513588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2800" b="1" u="sng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профиль:</a:t>
              </a:r>
              <a:r>
                <a:rPr lang="ru-RU" sz="28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  </a:t>
              </a:r>
              <a:r>
                <a:rPr lang="ru-RU" sz="36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Технические системы в агробизнесе</a:t>
              </a:r>
              <a:endParaRPr lang="ru-RU" sz="2800" b="1" dirty="0">
                <a:solidFill>
                  <a:srgbClr val="002060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79B1E1D-2E60-8D5A-9965-A9C90EC49A43}"/>
              </a:ext>
            </a:extLst>
          </p:cNvPr>
          <p:cNvSpPr txBox="1"/>
          <p:nvPr/>
        </p:nvSpPr>
        <p:spPr>
          <a:xfrm>
            <a:off x="1359246" y="4851492"/>
            <a:ext cx="61569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1. МАТЕМАТИКА</a:t>
            </a:r>
            <a:r>
              <a:rPr lang="ru-RU" sz="2800" b="1" dirty="0">
                <a:latin typeface="Bahnschrift" panose="020B0502040204020203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(ПРОФИЛЬНАЯ), 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2. ФИЗИКА* /ИНФОРМАТИКА*/    </a:t>
            </a:r>
          </a:p>
          <a:p>
            <a:r>
              <a:rPr lang="ru-RU" sz="2800" b="1" dirty="0">
                <a:latin typeface="Bahnschrift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ХИМИЯ*/ БИОЛОГИЯ*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3. РУССКИЙ ЯЗЫК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534AA-7C1D-3D3A-92E7-23350C3B5D81}"/>
              </a:ext>
            </a:extLst>
          </p:cNvPr>
          <p:cNvSpPr txBox="1"/>
          <p:nvPr/>
        </p:nvSpPr>
        <p:spPr>
          <a:xfrm>
            <a:off x="2992140" y="1266785"/>
            <a:ext cx="836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Segoe Print" panose="02000600000000000000" pitchFamily="2" charset="0"/>
              </a:rPr>
              <a:t>(очная и заочная формы обучения)</a:t>
            </a:r>
          </a:p>
        </p:txBody>
      </p:sp>
    </p:spTree>
    <p:extLst>
      <p:ext uri="{BB962C8B-B14F-4D97-AF65-F5344CB8AC3E}">
        <p14:creationId xmlns:p14="http://schemas.microsoft.com/office/powerpoint/2010/main" val="40606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522A-C486-D0A3-62A3-B5A7662F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рисунок, мультфильм, Детское искусство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F4F6B1B-D5C8-67CC-E7B3-CB625033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30"/>
          <a:stretch>
            <a:fillRect/>
          </a:stretch>
        </p:blipFill>
        <p:spPr>
          <a:xfrm>
            <a:off x="7528560" y="1510875"/>
            <a:ext cx="4816865" cy="534712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244D2A-6852-EA73-1A19-553CCBAF3FAE}"/>
              </a:ext>
            </a:extLst>
          </p:cNvPr>
          <p:cNvSpPr/>
          <p:nvPr/>
        </p:nvSpPr>
        <p:spPr>
          <a:xfrm>
            <a:off x="0" y="-54506"/>
            <a:ext cx="12364338" cy="1336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00" b="1" dirty="0">
                <a:solidFill>
                  <a:srgbClr val="002060"/>
                </a:solidFill>
                <a:latin typeface="Bahnschrift" panose="020B0502040204020203" pitchFamily="34" charset="0"/>
              </a:rPr>
              <a:t>     ЗЕМЛЕУСТРОЙСТВО И КАДАСТРЫ</a:t>
            </a:r>
            <a:r>
              <a:rPr lang="ru-RU" sz="5200" b="1" dirty="0">
                <a:latin typeface="Bahnschrift" panose="020B0502040204020203" pitchFamily="34" charset="0"/>
              </a:rPr>
              <a:t>             </a:t>
            </a:r>
            <a:endParaRPr lang="ru-RU" sz="5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3A448-9CF0-25E0-3720-C947853B13E2}"/>
              </a:ext>
            </a:extLst>
          </p:cNvPr>
          <p:cNvSpPr txBox="1">
            <a:spLocks/>
          </p:cNvSpPr>
          <p:nvPr/>
        </p:nvSpPr>
        <p:spPr>
          <a:xfrm rot="16200000">
            <a:off x="-2746940" y="2739459"/>
            <a:ext cx="6858001" cy="13790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sp>
        <p:nvSpPr>
          <p:cNvPr id="9" name="Google Shape;225;p8">
            <a:extLst>
              <a:ext uri="{FF2B5EF4-FFF2-40B4-BE49-F238E27FC236}">
                <a16:creationId xmlns:a16="http://schemas.microsoft.com/office/drawing/2014/main" id="{CD4B98E2-67D1-F2DD-B218-491E84EB5F80}"/>
              </a:ext>
            </a:extLst>
          </p:cNvPr>
          <p:cNvSpPr/>
          <p:nvPr/>
        </p:nvSpPr>
        <p:spPr>
          <a:xfrm rot="-65272">
            <a:off x="5927387" y="5524351"/>
            <a:ext cx="1000303" cy="1130866"/>
          </a:xfrm>
          <a:custGeom>
            <a:avLst/>
            <a:gdLst/>
            <a:ahLst/>
            <a:cxnLst/>
            <a:rect l="l" t="t" r="r" b="b"/>
            <a:pathLst>
              <a:path w="1270914" h="1629377" extrusionOk="0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75635-1474-B1C2-956A-28F02C96BFDB}"/>
              </a:ext>
            </a:extLst>
          </p:cNvPr>
          <p:cNvSpPr txBox="1"/>
          <p:nvPr/>
        </p:nvSpPr>
        <p:spPr>
          <a:xfrm>
            <a:off x="1694527" y="886200"/>
            <a:ext cx="95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(</a:t>
            </a:r>
            <a:r>
              <a:rPr lang="ru-RU" sz="3600" b="1" i="1" u="sng" dirty="0">
                <a:solidFill>
                  <a:srgbClr val="FF0000"/>
                </a:solidFill>
                <a:latin typeface="Bahnschrift" panose="020B0502040204020203" pitchFamily="34" charset="0"/>
              </a:rPr>
              <a:t>БЮДЖЕТНЫЕ МЕСТА, ЦЕЛЕВОЙ  ПРИЁМ</a:t>
            </a:r>
            <a:r>
              <a:rPr lang="ru-RU" sz="36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)</a:t>
            </a:r>
            <a:endParaRPr lang="ru-RU" sz="3600" i="1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09DA6FC-4848-9F15-EB1B-738169EE56BE}"/>
              </a:ext>
            </a:extLst>
          </p:cNvPr>
          <p:cNvGrpSpPr/>
          <p:nvPr/>
        </p:nvGrpSpPr>
        <p:grpSpPr>
          <a:xfrm>
            <a:off x="1371601" y="2159908"/>
            <a:ext cx="7103129" cy="1131932"/>
            <a:chOff x="1310640" y="1805637"/>
            <a:chExt cx="6985128" cy="944880"/>
          </a:xfrm>
          <a:solidFill>
            <a:srgbClr val="F9B87C"/>
          </a:solidFill>
        </p:grpSpPr>
        <p:sp>
          <p:nvSpPr>
            <p:cNvPr id="19" name="Стрелка: пятиугольник 18">
              <a:extLst>
                <a:ext uri="{FF2B5EF4-FFF2-40B4-BE49-F238E27FC236}">
                  <a16:creationId xmlns:a16="http://schemas.microsoft.com/office/drawing/2014/main" id="{9115DC78-E0D9-4681-7FF5-5E4F47DA9854}"/>
                </a:ext>
              </a:extLst>
            </p:cNvPr>
            <p:cNvSpPr/>
            <p:nvPr/>
          </p:nvSpPr>
          <p:spPr>
            <a:xfrm>
              <a:off x="1310640" y="1805637"/>
              <a:ext cx="6985128" cy="944880"/>
            </a:xfrm>
            <a:prstGeom prst="homePlat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5DAF0A-5450-B37A-28A8-FCDD3A0DFCC5}"/>
                </a:ext>
              </a:extLst>
            </p:cNvPr>
            <p:cNvSpPr txBox="1"/>
            <p:nvPr/>
          </p:nvSpPr>
          <p:spPr>
            <a:xfrm>
              <a:off x="1310640" y="1975331"/>
              <a:ext cx="6985128" cy="539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профиль: </a:t>
              </a:r>
              <a:r>
                <a:rPr lang="ru-RU" sz="3600" b="1" dirty="0">
                  <a:latin typeface="Bahnschrift" panose="020B0502040204020203" pitchFamily="34" charset="0"/>
                </a:rPr>
                <a:t>Кадастр недвижимости</a:t>
              </a:r>
              <a:endParaRPr lang="ru-RU" sz="36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49AF065-88D9-9431-A7E7-5F4FC65D53A7}"/>
              </a:ext>
            </a:extLst>
          </p:cNvPr>
          <p:cNvSpPr txBox="1"/>
          <p:nvPr/>
        </p:nvSpPr>
        <p:spPr>
          <a:xfrm>
            <a:off x="1371600" y="3816620"/>
            <a:ext cx="80546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1. МАТЕМАТИКА</a:t>
            </a:r>
            <a:r>
              <a:rPr lang="ru-RU" sz="2800" b="1" dirty="0">
                <a:latin typeface="Bahnschrift" panose="020B0502040204020203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(ПРОФИЛЬНАЯ), 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2. ФИЗИКА* /ИНФОРМАТИКА*/ ХИМИЯ*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3. РУССКИЙ ЯЗЫК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18A5C-76BD-0F53-4A39-DD765708DD2F}"/>
              </a:ext>
            </a:extLst>
          </p:cNvPr>
          <p:cNvSpPr txBox="1"/>
          <p:nvPr/>
        </p:nvSpPr>
        <p:spPr>
          <a:xfrm>
            <a:off x="3565852" y="1356489"/>
            <a:ext cx="549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Segoe Print" panose="02000600000000000000" pitchFamily="2" charset="0"/>
              </a:rPr>
              <a:t>(Заочная формы обучения)</a:t>
            </a:r>
          </a:p>
        </p:txBody>
      </p:sp>
    </p:spTree>
    <p:extLst>
      <p:ext uri="{BB962C8B-B14F-4D97-AF65-F5344CB8AC3E}">
        <p14:creationId xmlns:p14="http://schemas.microsoft.com/office/powerpoint/2010/main" val="57476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E8F3A-8261-AD81-E67A-4B2041860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мультфильм, компьютер, ноутбу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129877F-4D11-3933-08FB-6C2470F82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891" y="2971800"/>
            <a:ext cx="5695950" cy="3886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123C08-64A0-23CC-43BB-E070D8E38D04}"/>
              </a:ext>
            </a:extLst>
          </p:cNvPr>
          <p:cNvSpPr/>
          <p:nvPr/>
        </p:nvSpPr>
        <p:spPr>
          <a:xfrm>
            <a:off x="-802449" y="128747"/>
            <a:ext cx="13766418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48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6000" b="1" dirty="0">
                <a:solidFill>
                  <a:srgbClr val="002060"/>
                </a:solidFill>
                <a:latin typeface="Bahnschrift" panose="020B0502040204020203" pitchFamily="34" charset="0"/>
              </a:rPr>
              <a:t>      ПРИКЛАДНАЯ ИНФОРМАТИКА</a:t>
            </a:r>
          </a:p>
          <a:p>
            <a:pPr algn="ctr"/>
            <a:r>
              <a:rPr lang="ru-RU" sz="4800" b="1" dirty="0">
                <a:latin typeface="Bahnschrift" panose="020B0502040204020203" pitchFamily="34" charset="0"/>
              </a:rPr>
              <a:t>  </a:t>
            </a:r>
            <a:br>
              <a:rPr lang="ru-RU" sz="4800" b="1" dirty="0">
                <a:latin typeface="Bahnschrift" panose="020B0502040204020203" pitchFamily="34" charset="0"/>
              </a:rPr>
            </a:br>
            <a:r>
              <a:rPr lang="ru-RU" sz="4800" b="1" dirty="0">
                <a:latin typeface="Bahnschrift" panose="020B0502040204020203" pitchFamily="34" charset="0"/>
              </a:rPr>
              <a:t>            </a:t>
            </a:r>
            <a:endParaRPr lang="ru-RU" sz="3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DCA59-0C98-EE5B-4E80-BA43F5A930B2}"/>
              </a:ext>
            </a:extLst>
          </p:cNvPr>
          <p:cNvSpPr txBox="1">
            <a:spLocks/>
          </p:cNvSpPr>
          <p:nvPr/>
        </p:nvSpPr>
        <p:spPr>
          <a:xfrm rot="16200000">
            <a:off x="-2815520" y="2808038"/>
            <a:ext cx="6858001" cy="1241919"/>
          </a:xfrm>
          <a:prstGeom prst="rect">
            <a:avLst/>
          </a:prstGeom>
          <a:solidFill>
            <a:srgbClr val="D4ECF6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ПРИЁМНОЙ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КАМПАНИИ 2026 г.</a:t>
            </a:r>
          </a:p>
        </p:txBody>
      </p:sp>
      <p:sp>
        <p:nvSpPr>
          <p:cNvPr id="9" name="Google Shape;225;p8">
            <a:extLst>
              <a:ext uri="{FF2B5EF4-FFF2-40B4-BE49-F238E27FC236}">
                <a16:creationId xmlns:a16="http://schemas.microsoft.com/office/drawing/2014/main" id="{07126FC3-A112-810F-DA97-68D49D5FC7D7}"/>
              </a:ext>
            </a:extLst>
          </p:cNvPr>
          <p:cNvSpPr/>
          <p:nvPr/>
        </p:nvSpPr>
        <p:spPr>
          <a:xfrm rot="-65272">
            <a:off x="9991857" y="940533"/>
            <a:ext cx="1379329" cy="1657432"/>
          </a:xfrm>
          <a:custGeom>
            <a:avLst/>
            <a:gdLst/>
            <a:ahLst/>
            <a:cxnLst/>
            <a:rect l="l" t="t" r="r" b="b"/>
            <a:pathLst>
              <a:path w="1270914" h="1629377" extrusionOk="0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761E8F5-942F-071D-DB43-F848C40330E0}"/>
              </a:ext>
            </a:extLst>
          </p:cNvPr>
          <p:cNvGrpSpPr/>
          <p:nvPr/>
        </p:nvGrpSpPr>
        <p:grpSpPr>
          <a:xfrm>
            <a:off x="1219201" y="1753352"/>
            <a:ext cx="8636307" cy="1797566"/>
            <a:chOff x="1366064" y="2721713"/>
            <a:chExt cx="5309058" cy="1485748"/>
          </a:xfrm>
        </p:grpSpPr>
        <p:sp>
          <p:nvSpPr>
            <p:cNvPr id="22" name="Стрелка: пятиугольник 21">
              <a:extLst>
                <a:ext uri="{FF2B5EF4-FFF2-40B4-BE49-F238E27FC236}">
                  <a16:creationId xmlns:a16="http://schemas.microsoft.com/office/drawing/2014/main" id="{DF296909-E335-7A62-F58D-6831E53F3BB1}"/>
                </a:ext>
              </a:extLst>
            </p:cNvPr>
            <p:cNvSpPr/>
            <p:nvPr/>
          </p:nvSpPr>
          <p:spPr>
            <a:xfrm>
              <a:off x="1371602" y="2721713"/>
              <a:ext cx="5303520" cy="1088287"/>
            </a:xfrm>
            <a:prstGeom prst="homePlate">
              <a:avLst/>
            </a:prstGeom>
            <a:solidFill>
              <a:srgbClr val="D4ECF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BCAE1C-66C2-F824-CAF8-3A98130D3C14}"/>
                </a:ext>
              </a:extLst>
            </p:cNvPr>
            <p:cNvSpPr txBox="1"/>
            <p:nvPr/>
          </p:nvSpPr>
          <p:spPr>
            <a:xfrm>
              <a:off x="1366064" y="2734852"/>
              <a:ext cx="5303520" cy="1472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2800" b="1" u="sng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профиль:</a:t>
              </a:r>
              <a:r>
                <a:rPr lang="ru-RU" sz="28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  </a:t>
              </a:r>
              <a:r>
                <a:rPr lang="ru-RU" sz="3600" b="1" dirty="0">
                  <a:solidFill>
                    <a:srgbClr val="002060"/>
                  </a:solidFill>
                  <a:latin typeface="Bahnschrift" panose="020B0502040204020203" pitchFamily="34" charset="0"/>
                </a:rPr>
                <a:t>Разработка и сопровождение информационных систем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D002429-01F9-A880-3D33-875062267FD2}"/>
              </a:ext>
            </a:extLst>
          </p:cNvPr>
          <p:cNvSpPr txBox="1"/>
          <p:nvPr/>
        </p:nvSpPr>
        <p:spPr>
          <a:xfrm>
            <a:off x="1403255" y="3657230"/>
            <a:ext cx="56959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1. МАТЕМАТИКА</a:t>
            </a:r>
            <a:r>
              <a:rPr lang="ru-RU" sz="2800" b="1" dirty="0">
                <a:latin typeface="Bahnschrift" panose="020B0502040204020203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(ПРОФИЛЬНАЯ), 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2. ФИЗИКА* /ИНФОРМАТИКА* </a:t>
            </a:r>
          </a:p>
          <a:p>
            <a:r>
              <a:rPr lang="ru-RU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3. РУССКИЙ ЯЗЫК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8A2D3C-A45A-34DD-32E4-371CBCAA8DA9}"/>
              </a:ext>
            </a:extLst>
          </p:cNvPr>
          <p:cNvSpPr txBox="1"/>
          <p:nvPr/>
        </p:nvSpPr>
        <p:spPr>
          <a:xfrm>
            <a:off x="3022922" y="1054860"/>
            <a:ext cx="836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Segoe Print" panose="02000600000000000000" pitchFamily="2" charset="0"/>
              </a:rPr>
              <a:t>(очная и заочная формы обучения)</a:t>
            </a:r>
          </a:p>
        </p:txBody>
      </p:sp>
    </p:spTree>
    <p:extLst>
      <p:ext uri="{BB962C8B-B14F-4D97-AF65-F5344CB8AC3E}">
        <p14:creationId xmlns:p14="http://schemas.microsoft.com/office/powerpoint/2010/main" val="940045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568</Words>
  <Application>Microsoft Office PowerPoint</Application>
  <PresentationFormat>Широкоэкранный</PresentationFormat>
  <Paragraphs>148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Arial</vt:lpstr>
      <vt:lpstr>Arial Black</vt:lpstr>
      <vt:lpstr>Arial Narrow</vt:lpstr>
      <vt:lpstr>Bahnschrift</vt:lpstr>
      <vt:lpstr>Bahnschrift Condensed</vt:lpstr>
      <vt:lpstr>Bahnschrift Light</vt:lpstr>
      <vt:lpstr>Bahnschrift SemiBold</vt:lpstr>
      <vt:lpstr>Bahnschrift SemiBold SemiConden</vt:lpstr>
      <vt:lpstr>Bahnschrift SemiCondensed</vt:lpstr>
      <vt:lpstr>Calibri</vt:lpstr>
      <vt:lpstr>Calibri Light</vt:lpstr>
      <vt:lpstr>Comic Sans MS</vt:lpstr>
      <vt:lpstr>Dekko</vt:lpstr>
      <vt:lpstr>Oi</vt:lpstr>
      <vt:lpstr>Segoe Print</vt:lpstr>
      <vt:lpstr>Segoe Script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ПРИЁМНОЙ КАМПАНИИ 2026 г.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ПК-С3</dc:creator>
  <cp:lastModifiedBy>Kuchinskay</cp:lastModifiedBy>
  <cp:revision>142</cp:revision>
  <cp:lastPrinted>2026-01-14T08:22:35Z</cp:lastPrinted>
  <dcterms:created xsi:type="dcterms:W3CDTF">2023-03-15T04:16:59Z</dcterms:created>
  <dcterms:modified xsi:type="dcterms:W3CDTF">2026-01-22T05:17:36Z</dcterms:modified>
</cp:coreProperties>
</file>